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One Little Font" panose="02020500000000000000" charset="0"/>
      <p:regular r:id="rId32"/>
    </p:embeddedFont>
    <p:embeddedFont>
      <p:font typeface="Noto Sans T Chinese Bold" panose="02020500000000000000" charset="-120"/>
      <p:regular r:id="rId33"/>
    </p:embeddedFont>
    <p:embeddedFont>
      <p:font typeface="Arimo" panose="02020500000000000000" charset="0"/>
      <p:regular r:id="rId34"/>
    </p:embeddedFont>
    <p:embeddedFont>
      <p:font typeface="TT Commons Pro" panose="02020500000000000000" charset="0"/>
      <p:regular r:id="rId35"/>
    </p:embeddedFont>
    <p:embeddedFont>
      <p:font typeface="芫荽" panose="02020500000000000000" charset="-12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Sensei" panose="02020500000000000000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46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9.svg"/><Relationship Id="rId5" Type="http://schemas.openxmlformats.org/officeDocument/2006/relationships/image" Target="../media/image37.svg"/><Relationship Id="rId1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.sv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19.png"/><Relationship Id="rId10" Type="http://schemas.openxmlformats.org/officeDocument/2006/relationships/image" Target="../media/image43.svg"/><Relationship Id="rId4" Type="http://schemas.openxmlformats.org/officeDocument/2006/relationships/hyperlink" Target="https://tpomec.tp.edu.tw/user/?mode=sign_in" TargetMode="Externa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0.sv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58.sv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6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image" Target="../media/image37.svg"/><Relationship Id="rId10" Type="http://schemas.openxmlformats.org/officeDocument/2006/relationships/image" Target="../media/image39.png"/><Relationship Id="rId4" Type="http://schemas.openxmlformats.org/officeDocument/2006/relationships/image" Target="../media/image19.png"/><Relationship Id="rId9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6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6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7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4.svg"/><Relationship Id="rId18" Type="http://schemas.openxmlformats.org/officeDocument/2006/relationships/image" Target="../media/image72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9.svg"/><Relationship Id="rId5" Type="http://schemas.openxmlformats.org/officeDocument/2006/relationships/image" Target="../media/image37.svg"/><Relationship Id="rId1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.sv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9.svg"/><Relationship Id="rId5" Type="http://schemas.openxmlformats.org/officeDocument/2006/relationships/image" Target="../media/image37.svg"/><Relationship Id="rId1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.svg"/><Relationship Id="rId1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9.svg"/><Relationship Id="rId5" Type="http://schemas.openxmlformats.org/officeDocument/2006/relationships/image" Target="../media/image37.svg"/><Relationship Id="rId1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.sv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9.svg"/><Relationship Id="rId5" Type="http://schemas.openxmlformats.org/officeDocument/2006/relationships/image" Target="../media/image37.svg"/><Relationship Id="rId1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.svg"/><Relationship Id="rId1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4.svg"/><Relationship Id="rId18" Type="http://schemas.openxmlformats.org/officeDocument/2006/relationships/image" Target="../media/image72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9.svg"/><Relationship Id="rId5" Type="http://schemas.openxmlformats.org/officeDocument/2006/relationships/image" Target="../media/image37.svg"/><Relationship Id="rId1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.svg"/><Relationship Id="rId1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4.svg"/><Relationship Id="rId18" Type="http://schemas.openxmlformats.org/officeDocument/2006/relationships/image" Target="../media/image72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9.svg"/><Relationship Id="rId5" Type="http://schemas.openxmlformats.org/officeDocument/2006/relationships/image" Target="../media/image37.svg"/><Relationship Id="rId1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9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0.svg"/><Relationship Id="rId5" Type="http://schemas.openxmlformats.org/officeDocument/2006/relationships/image" Target="../media/image37.sv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4.sv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0.svg"/><Relationship Id="rId4" Type="http://schemas.openxmlformats.org/officeDocument/2006/relationships/image" Target="../media/image52.png"/><Relationship Id="rId9" Type="http://schemas.openxmlformats.org/officeDocument/2006/relationships/image" Target="../media/image8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7.svg"/><Relationship Id="rId10" Type="http://schemas.openxmlformats.org/officeDocument/2006/relationships/image" Target="../media/image43.sv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0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4.svg"/><Relationship Id="rId5" Type="http://schemas.openxmlformats.org/officeDocument/2006/relationships/image" Target="../media/image37.svg"/><Relationship Id="rId1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39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12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30.svg"/><Relationship Id="rId10" Type="http://schemas.openxmlformats.org/officeDocument/2006/relationships/image" Target="../media/image28.sv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tpomec.tp.edu.tw/archive/file/6Ie65YyX5o6i57Si6aSo5a2457_S5Zau77yI6Laj5a2457_S77yJMDcxNG9r5tw5sm9qt.pdf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8100000" flipH="1">
            <a:off x="11565069" y="-1613062"/>
            <a:ext cx="7831247" cy="5396441"/>
          </a:xfrm>
          <a:custGeom>
            <a:avLst/>
            <a:gdLst/>
            <a:ahLst/>
            <a:cxnLst/>
            <a:rect l="l" t="t" r="r" b="b"/>
            <a:pathLst>
              <a:path w="7831247" h="5396441">
                <a:moveTo>
                  <a:pt x="7831247" y="0"/>
                </a:moveTo>
                <a:lnTo>
                  <a:pt x="0" y="0"/>
                </a:lnTo>
                <a:lnTo>
                  <a:pt x="0" y="5396440"/>
                </a:lnTo>
                <a:lnTo>
                  <a:pt x="7831247" y="5396440"/>
                </a:lnTo>
                <a:lnTo>
                  <a:pt x="7831247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16661" y="6284982"/>
            <a:ext cx="3042639" cy="2381618"/>
          </a:xfrm>
          <a:custGeom>
            <a:avLst/>
            <a:gdLst/>
            <a:ahLst/>
            <a:cxnLst/>
            <a:rect l="l" t="t" r="r" b="b"/>
            <a:pathLst>
              <a:path w="3042639" h="2381618">
                <a:moveTo>
                  <a:pt x="0" y="0"/>
                </a:moveTo>
                <a:lnTo>
                  <a:pt x="3042639" y="0"/>
                </a:lnTo>
                <a:lnTo>
                  <a:pt x="3042639" y="2381618"/>
                </a:lnTo>
                <a:lnTo>
                  <a:pt x="0" y="23816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2057">
            <a:off x="14502794" y="3320771"/>
            <a:ext cx="3199588" cy="2902899"/>
          </a:xfrm>
          <a:custGeom>
            <a:avLst/>
            <a:gdLst/>
            <a:ahLst/>
            <a:cxnLst/>
            <a:rect l="l" t="t" r="r" b="b"/>
            <a:pathLst>
              <a:path w="3199588" h="2902899">
                <a:moveTo>
                  <a:pt x="0" y="0"/>
                </a:moveTo>
                <a:lnTo>
                  <a:pt x="3199588" y="0"/>
                </a:lnTo>
                <a:lnTo>
                  <a:pt x="3199588" y="2902899"/>
                </a:lnTo>
                <a:lnTo>
                  <a:pt x="0" y="29028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87230" y="3611383"/>
            <a:ext cx="4989822" cy="5646917"/>
          </a:xfrm>
          <a:custGeom>
            <a:avLst/>
            <a:gdLst/>
            <a:ahLst/>
            <a:cxnLst/>
            <a:rect l="l" t="t" r="r" b="b"/>
            <a:pathLst>
              <a:path w="4989822" h="5646917">
                <a:moveTo>
                  <a:pt x="0" y="0"/>
                </a:moveTo>
                <a:lnTo>
                  <a:pt x="4989822" y="0"/>
                </a:lnTo>
                <a:lnTo>
                  <a:pt x="4989822" y="5646917"/>
                </a:lnTo>
                <a:lnTo>
                  <a:pt x="0" y="56469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1525" flipH="1">
            <a:off x="8263469" y="5849292"/>
            <a:ext cx="4047063" cy="3546698"/>
          </a:xfrm>
          <a:custGeom>
            <a:avLst/>
            <a:gdLst/>
            <a:ahLst/>
            <a:cxnLst/>
            <a:rect l="l" t="t" r="r" b="b"/>
            <a:pathLst>
              <a:path w="4047063" h="3546698">
                <a:moveTo>
                  <a:pt x="4047062" y="0"/>
                </a:moveTo>
                <a:lnTo>
                  <a:pt x="0" y="0"/>
                </a:lnTo>
                <a:lnTo>
                  <a:pt x="0" y="3546698"/>
                </a:lnTo>
                <a:lnTo>
                  <a:pt x="4047062" y="3546698"/>
                </a:lnTo>
                <a:lnTo>
                  <a:pt x="40470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01518">
            <a:off x="2149878" y="7122338"/>
            <a:ext cx="1361786" cy="1489031"/>
          </a:xfrm>
          <a:custGeom>
            <a:avLst/>
            <a:gdLst/>
            <a:ahLst/>
            <a:cxnLst/>
            <a:rect l="l" t="t" r="r" b="b"/>
            <a:pathLst>
              <a:path w="1361786" h="1489031">
                <a:moveTo>
                  <a:pt x="0" y="0"/>
                </a:moveTo>
                <a:lnTo>
                  <a:pt x="1361786" y="0"/>
                </a:lnTo>
                <a:lnTo>
                  <a:pt x="1361786" y="1489031"/>
                </a:lnTo>
                <a:lnTo>
                  <a:pt x="0" y="14890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15812">
            <a:off x="1576795" y="7832554"/>
            <a:ext cx="1486862" cy="1040803"/>
          </a:xfrm>
          <a:custGeom>
            <a:avLst/>
            <a:gdLst/>
            <a:ahLst/>
            <a:cxnLst/>
            <a:rect l="l" t="t" r="r" b="b"/>
            <a:pathLst>
              <a:path w="1486862" h="1040803">
                <a:moveTo>
                  <a:pt x="0" y="0"/>
                </a:moveTo>
                <a:lnTo>
                  <a:pt x="1486862" y="0"/>
                </a:lnTo>
                <a:lnTo>
                  <a:pt x="1486862" y="1040803"/>
                </a:lnTo>
                <a:lnTo>
                  <a:pt x="0" y="1040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418181">
            <a:off x="6376163" y="7549828"/>
            <a:ext cx="1460691" cy="1386329"/>
          </a:xfrm>
          <a:custGeom>
            <a:avLst/>
            <a:gdLst/>
            <a:ahLst/>
            <a:cxnLst/>
            <a:rect l="l" t="t" r="r" b="b"/>
            <a:pathLst>
              <a:path w="1460691" h="1386329">
                <a:moveTo>
                  <a:pt x="0" y="0"/>
                </a:moveTo>
                <a:lnTo>
                  <a:pt x="1460691" y="0"/>
                </a:lnTo>
                <a:lnTo>
                  <a:pt x="1460691" y="1386329"/>
                </a:lnTo>
                <a:lnTo>
                  <a:pt x="0" y="13863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865467" y="7487145"/>
            <a:ext cx="1241041" cy="1493053"/>
          </a:xfrm>
          <a:custGeom>
            <a:avLst/>
            <a:gdLst/>
            <a:ahLst/>
            <a:cxnLst/>
            <a:rect l="l" t="t" r="r" b="b"/>
            <a:pathLst>
              <a:path w="1241041" h="1493053">
                <a:moveTo>
                  <a:pt x="0" y="0"/>
                </a:moveTo>
                <a:lnTo>
                  <a:pt x="1241041" y="0"/>
                </a:lnTo>
                <a:lnTo>
                  <a:pt x="1241041" y="1493053"/>
                </a:lnTo>
                <a:lnTo>
                  <a:pt x="0" y="14930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48617">
            <a:off x="3953773" y="7207811"/>
            <a:ext cx="1361647" cy="1846899"/>
          </a:xfrm>
          <a:custGeom>
            <a:avLst/>
            <a:gdLst/>
            <a:ahLst/>
            <a:cxnLst/>
            <a:rect l="l" t="t" r="r" b="b"/>
            <a:pathLst>
              <a:path w="1361647" h="1846899">
                <a:moveTo>
                  <a:pt x="0" y="0"/>
                </a:moveTo>
                <a:lnTo>
                  <a:pt x="1361647" y="0"/>
                </a:lnTo>
                <a:lnTo>
                  <a:pt x="1361647" y="1846899"/>
                </a:lnTo>
                <a:lnTo>
                  <a:pt x="0" y="18468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8090" y="5362025"/>
            <a:ext cx="6517813" cy="1185057"/>
          </a:xfrm>
          <a:custGeom>
            <a:avLst/>
            <a:gdLst/>
            <a:ahLst/>
            <a:cxnLst/>
            <a:rect l="l" t="t" r="r" b="b"/>
            <a:pathLst>
              <a:path w="6517813" h="1185057">
                <a:moveTo>
                  <a:pt x="0" y="0"/>
                </a:moveTo>
                <a:lnTo>
                  <a:pt x="6517813" y="0"/>
                </a:lnTo>
                <a:lnTo>
                  <a:pt x="6517813" y="1185057"/>
                </a:lnTo>
                <a:lnTo>
                  <a:pt x="0" y="118505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84188" y="1098683"/>
            <a:ext cx="8645617" cy="5186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7"/>
              </a:lnSpc>
            </a:pPr>
            <a:r>
              <a:rPr lang="en-US" sz="60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臺北市</a:t>
            </a:r>
            <a:r>
              <a:rPr lang="en-US" sz="6099">
                <a:solidFill>
                  <a:srgbClr val="FF3131"/>
                </a:solidFill>
                <a:latin typeface="芫荽"/>
                <a:ea typeface="芫荽"/>
                <a:cs typeface="芫荽"/>
                <a:sym typeface="芫荽"/>
              </a:rPr>
              <a:t>114</a:t>
            </a:r>
            <a:r>
              <a:rPr lang="en-US" sz="60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學年度</a:t>
            </a:r>
          </a:p>
          <a:p>
            <a:pPr algn="ctr">
              <a:lnSpc>
                <a:spcPts val="8417"/>
              </a:lnSpc>
            </a:pPr>
            <a:r>
              <a:rPr lang="en-US" sz="6099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推動與發展國民中小學</a:t>
            </a:r>
          </a:p>
          <a:p>
            <a:pPr algn="ctr">
              <a:lnSpc>
                <a:spcPts val="8417"/>
              </a:lnSpc>
            </a:pPr>
            <a:r>
              <a:rPr lang="en-US" sz="6099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戶外教育徵件計畫</a:t>
            </a:r>
          </a:p>
          <a:p>
            <a:pPr algn="ctr">
              <a:lnSpc>
                <a:spcPts val="8417"/>
              </a:lnSpc>
            </a:pPr>
            <a:r>
              <a:rPr lang="en-US" sz="6099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說明會</a:t>
            </a:r>
          </a:p>
          <a:p>
            <a:pPr algn="just">
              <a:lnSpc>
                <a:spcPts val="6207"/>
              </a:lnSpc>
            </a:pPr>
            <a:endParaRPr lang="en-US" sz="6099">
              <a:solidFill>
                <a:srgbClr val="000000"/>
              </a:solidFill>
              <a:latin typeface="Sensei"/>
              <a:ea typeface="Sensei"/>
              <a:cs typeface="Sensei"/>
              <a:sym typeface="Sense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19032" y="5547926"/>
            <a:ext cx="5953254" cy="737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9"/>
              </a:lnSpc>
            </a:pPr>
            <a:r>
              <a:rPr lang="en-US" sz="4357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2024.12.12(四)</a:t>
            </a:r>
          </a:p>
        </p:txBody>
      </p:sp>
      <p:sp>
        <p:nvSpPr>
          <p:cNvPr id="18" name="Freeform 18"/>
          <p:cNvSpPr/>
          <p:nvPr/>
        </p:nvSpPr>
        <p:spPr>
          <a:xfrm rot="3208765" flipH="1">
            <a:off x="8975833" y="1352417"/>
            <a:ext cx="2868447" cy="1559718"/>
          </a:xfrm>
          <a:custGeom>
            <a:avLst/>
            <a:gdLst/>
            <a:ahLst/>
            <a:cxnLst/>
            <a:rect l="l" t="t" r="r" b="b"/>
            <a:pathLst>
              <a:path w="2868447" h="1559718">
                <a:moveTo>
                  <a:pt x="2868447" y="0"/>
                </a:moveTo>
                <a:lnTo>
                  <a:pt x="0" y="0"/>
                </a:lnTo>
                <a:lnTo>
                  <a:pt x="0" y="1559717"/>
                </a:lnTo>
                <a:lnTo>
                  <a:pt x="2868447" y="1559717"/>
                </a:lnTo>
                <a:lnTo>
                  <a:pt x="2868447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0981" y="577963"/>
            <a:ext cx="13906039" cy="9131074"/>
          </a:xfrm>
          <a:custGeom>
            <a:avLst/>
            <a:gdLst/>
            <a:ahLst/>
            <a:cxnLst/>
            <a:rect l="l" t="t" r="r" b="b"/>
            <a:pathLst>
              <a:path w="13906039" h="9131074">
                <a:moveTo>
                  <a:pt x="0" y="0"/>
                </a:moveTo>
                <a:lnTo>
                  <a:pt x="13906038" y="0"/>
                </a:lnTo>
                <a:lnTo>
                  <a:pt x="13906038" y="9131074"/>
                </a:lnTo>
                <a:lnTo>
                  <a:pt x="0" y="9131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367" t="-35364" r="-35008" b="-14871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43685" y="4274503"/>
            <a:ext cx="980063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甲類範例/萬興國小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H="1">
            <a:off x="815788" y="5575164"/>
            <a:ext cx="3706019" cy="4126135"/>
          </a:xfrm>
          <a:custGeom>
            <a:avLst/>
            <a:gdLst/>
            <a:ahLst/>
            <a:cxnLst/>
            <a:rect l="l" t="t" r="r" b="b"/>
            <a:pathLst>
              <a:path w="3706019" h="4126135">
                <a:moveTo>
                  <a:pt x="3706019" y="0"/>
                </a:moveTo>
                <a:lnTo>
                  <a:pt x="0" y="0"/>
                </a:lnTo>
                <a:lnTo>
                  <a:pt x="0" y="4126135"/>
                </a:lnTo>
                <a:lnTo>
                  <a:pt x="3706019" y="4126135"/>
                </a:lnTo>
                <a:lnTo>
                  <a:pt x="37060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922547" flipH="1">
            <a:off x="13099616" y="573605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5337595" y="0"/>
                </a:moveTo>
                <a:lnTo>
                  <a:pt x="0" y="0"/>
                </a:lnTo>
                <a:lnTo>
                  <a:pt x="0" y="4114800"/>
                </a:lnTo>
                <a:lnTo>
                  <a:pt x="5337595" y="4114800"/>
                </a:lnTo>
                <a:lnTo>
                  <a:pt x="53375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0097">
            <a:off x="5483368" y="6281862"/>
            <a:ext cx="3040411" cy="2631337"/>
          </a:xfrm>
          <a:custGeom>
            <a:avLst/>
            <a:gdLst/>
            <a:ahLst/>
            <a:cxnLst/>
            <a:rect l="l" t="t" r="r" b="b"/>
            <a:pathLst>
              <a:path w="3040411" h="2631337">
                <a:moveTo>
                  <a:pt x="0" y="0"/>
                </a:moveTo>
                <a:lnTo>
                  <a:pt x="3040411" y="0"/>
                </a:lnTo>
                <a:lnTo>
                  <a:pt x="3040411" y="2631337"/>
                </a:lnTo>
                <a:lnTo>
                  <a:pt x="0" y="26313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14295" flipH="1">
            <a:off x="9864958" y="6991077"/>
            <a:ext cx="2951275" cy="1604756"/>
          </a:xfrm>
          <a:custGeom>
            <a:avLst/>
            <a:gdLst/>
            <a:ahLst/>
            <a:cxnLst/>
            <a:rect l="l" t="t" r="r" b="b"/>
            <a:pathLst>
              <a:path w="2951275" h="1604756">
                <a:moveTo>
                  <a:pt x="2951275" y="0"/>
                </a:moveTo>
                <a:lnTo>
                  <a:pt x="0" y="0"/>
                </a:lnTo>
                <a:lnTo>
                  <a:pt x="0" y="1604755"/>
                </a:lnTo>
                <a:lnTo>
                  <a:pt x="2951275" y="1604755"/>
                </a:lnTo>
                <a:lnTo>
                  <a:pt x="295127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167856" y="996661"/>
            <a:ext cx="8630830" cy="78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519"/>
              </a:lnSpc>
              <a:spcBef>
                <a:spcPct val="0"/>
              </a:spcBef>
            </a:pPr>
            <a:r>
              <a:rPr lang="en-US" sz="4657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【2-2學校推展優質戶外教育路線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1975" y="979683"/>
            <a:ext cx="4373644" cy="107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953"/>
              </a:lnSpc>
              <a:spcBef>
                <a:spcPct val="0"/>
              </a:spcBef>
            </a:pPr>
            <a:r>
              <a:rPr lang="en-US" sz="8199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補助類別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07969" y="2659272"/>
            <a:ext cx="15291401" cy="6186067"/>
          </a:xfrm>
          <a:custGeom>
            <a:avLst/>
            <a:gdLst/>
            <a:ahLst/>
            <a:cxnLst/>
            <a:rect l="l" t="t" r="r" b="b"/>
            <a:pathLst>
              <a:path w="15291401" h="6186067">
                <a:moveTo>
                  <a:pt x="0" y="0"/>
                </a:moveTo>
                <a:lnTo>
                  <a:pt x="15291401" y="0"/>
                </a:lnTo>
                <a:lnTo>
                  <a:pt x="15291401" y="6186067"/>
                </a:lnTo>
                <a:lnTo>
                  <a:pt x="0" y="61860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0004" t="-52300" r="-12324" b="-31696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295" y="1378075"/>
            <a:ext cx="16136799" cy="5257238"/>
          </a:xfrm>
          <a:custGeom>
            <a:avLst/>
            <a:gdLst/>
            <a:ahLst/>
            <a:cxnLst/>
            <a:rect l="l" t="t" r="r" b="b"/>
            <a:pathLst>
              <a:path w="16136799" h="5257238">
                <a:moveTo>
                  <a:pt x="0" y="0"/>
                </a:moveTo>
                <a:lnTo>
                  <a:pt x="16136799" y="0"/>
                </a:lnTo>
                <a:lnTo>
                  <a:pt x="16136799" y="5257238"/>
                </a:lnTo>
                <a:lnTo>
                  <a:pt x="0" y="5257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008" t="-71593" r="-12721" b="-55847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78751">
            <a:off x="3012685" y="784692"/>
            <a:ext cx="12262631" cy="8717616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28700" y="8346548"/>
            <a:ext cx="1477764" cy="1295059"/>
          </a:xfrm>
          <a:custGeom>
            <a:avLst/>
            <a:gdLst/>
            <a:ahLst/>
            <a:cxnLst/>
            <a:rect l="l" t="t" r="r" b="b"/>
            <a:pathLst>
              <a:path w="1477764" h="1295059">
                <a:moveTo>
                  <a:pt x="1477764" y="0"/>
                </a:moveTo>
                <a:lnTo>
                  <a:pt x="0" y="0"/>
                </a:lnTo>
                <a:lnTo>
                  <a:pt x="0" y="1295059"/>
                </a:lnTo>
                <a:lnTo>
                  <a:pt x="1477764" y="1295059"/>
                </a:lnTo>
                <a:lnTo>
                  <a:pt x="147776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386142">
            <a:off x="9704580" y="4902176"/>
            <a:ext cx="7831247" cy="5396441"/>
          </a:xfrm>
          <a:custGeom>
            <a:avLst/>
            <a:gdLst/>
            <a:ahLst/>
            <a:cxnLst/>
            <a:rect l="l" t="t" r="r" b="b"/>
            <a:pathLst>
              <a:path w="7831247" h="5396441">
                <a:moveTo>
                  <a:pt x="0" y="0"/>
                </a:moveTo>
                <a:lnTo>
                  <a:pt x="7831247" y="0"/>
                </a:lnTo>
                <a:lnTo>
                  <a:pt x="7831247" y="5396441"/>
                </a:lnTo>
                <a:lnTo>
                  <a:pt x="0" y="53964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28202" y="7734095"/>
            <a:ext cx="1524205" cy="1524205"/>
          </a:xfrm>
          <a:custGeom>
            <a:avLst/>
            <a:gdLst/>
            <a:ahLst/>
            <a:cxnLst/>
            <a:rect l="l" t="t" r="r" b="b"/>
            <a:pathLst>
              <a:path w="1524205" h="1524205">
                <a:moveTo>
                  <a:pt x="0" y="0"/>
                </a:moveTo>
                <a:lnTo>
                  <a:pt x="1524205" y="0"/>
                </a:lnTo>
                <a:lnTo>
                  <a:pt x="1524205" y="1524205"/>
                </a:lnTo>
                <a:lnTo>
                  <a:pt x="0" y="1524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71441" flipH="1">
            <a:off x="13440208" y="892706"/>
            <a:ext cx="3726220" cy="2026132"/>
          </a:xfrm>
          <a:custGeom>
            <a:avLst/>
            <a:gdLst/>
            <a:ahLst/>
            <a:cxnLst/>
            <a:rect l="l" t="t" r="r" b="b"/>
            <a:pathLst>
              <a:path w="3726220" h="2026132">
                <a:moveTo>
                  <a:pt x="3726220" y="0"/>
                </a:moveTo>
                <a:lnTo>
                  <a:pt x="0" y="0"/>
                </a:lnTo>
                <a:lnTo>
                  <a:pt x="0" y="2026132"/>
                </a:lnTo>
                <a:lnTo>
                  <a:pt x="3726220" y="2026132"/>
                </a:lnTo>
                <a:lnTo>
                  <a:pt x="37262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63899" y="645393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26671" y="1673020"/>
            <a:ext cx="16776894" cy="646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0"/>
              </a:lnSpc>
              <a:spcBef>
                <a:spcPct val="0"/>
              </a:spcBef>
            </a:pPr>
            <a:r>
              <a:rPr lang="en-US" sz="4086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113學年度申請學校以承辦三年以上名單如下:</a:t>
            </a:r>
          </a:p>
          <a:p>
            <a:pPr algn="l">
              <a:lnSpc>
                <a:spcPts val="5720"/>
              </a:lnSpc>
              <a:spcBef>
                <a:spcPct val="0"/>
              </a:spcBef>
            </a:pPr>
            <a:r>
              <a:rPr lang="en-US" sz="4086">
                <a:solidFill>
                  <a:srgbClr val="FF3131"/>
                </a:solidFill>
                <a:latin typeface="Sensei"/>
                <a:ea typeface="Sensei"/>
                <a:cs typeface="Sensei"/>
                <a:sym typeface="Sensei"/>
              </a:rPr>
              <a:t>九年:</a:t>
            </a:r>
            <a:r>
              <a:rPr lang="en-US" sz="4086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胡適國小、萬芳高中國中部</a:t>
            </a:r>
          </a:p>
          <a:p>
            <a:pPr algn="l">
              <a:lnSpc>
                <a:spcPts val="5720"/>
              </a:lnSpc>
              <a:spcBef>
                <a:spcPct val="0"/>
              </a:spcBef>
            </a:pPr>
            <a:r>
              <a:rPr lang="en-US" sz="4086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八年:泉源實小。</a:t>
            </a:r>
          </a:p>
          <a:p>
            <a:pPr algn="l">
              <a:lnSpc>
                <a:spcPts val="5720"/>
              </a:lnSpc>
              <a:spcBef>
                <a:spcPct val="0"/>
              </a:spcBef>
            </a:pPr>
            <a:r>
              <a:rPr lang="en-US" sz="4086">
                <a:solidFill>
                  <a:srgbClr val="FF3131"/>
                </a:solidFill>
                <a:latin typeface="Sensei"/>
                <a:ea typeface="Sensei"/>
                <a:cs typeface="Sensei"/>
                <a:sym typeface="Sensei"/>
              </a:rPr>
              <a:t>七年</a:t>
            </a:r>
            <a:r>
              <a:rPr lang="en-US" sz="4086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:芳和實中國中部。</a:t>
            </a:r>
          </a:p>
          <a:p>
            <a:pPr algn="l">
              <a:lnSpc>
                <a:spcPts val="5720"/>
              </a:lnSpc>
              <a:spcBef>
                <a:spcPct val="0"/>
              </a:spcBef>
            </a:pPr>
            <a:r>
              <a:rPr lang="en-US" sz="4086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六年:萬興國小、大龍國小、興德國小、舊莊國小、民生國中、永吉國中、</a:t>
            </a:r>
          </a:p>
          <a:p>
            <a:pPr algn="l">
              <a:lnSpc>
                <a:spcPts val="5720"/>
              </a:lnSpc>
              <a:spcBef>
                <a:spcPct val="0"/>
              </a:spcBef>
            </a:pPr>
            <a:r>
              <a:rPr lang="en-US" sz="4086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 百齡高中國中部。</a:t>
            </a:r>
          </a:p>
          <a:p>
            <a:pPr algn="l">
              <a:lnSpc>
                <a:spcPts val="5720"/>
              </a:lnSpc>
              <a:spcBef>
                <a:spcPct val="0"/>
              </a:spcBef>
            </a:pPr>
            <a:r>
              <a:rPr lang="en-US" sz="4086">
                <a:solidFill>
                  <a:srgbClr val="FF3131"/>
                </a:solidFill>
                <a:latin typeface="Sensei"/>
                <a:ea typeface="Sensei"/>
                <a:cs typeface="Sensei"/>
                <a:sym typeface="Sensei"/>
              </a:rPr>
              <a:t>五年</a:t>
            </a:r>
            <a:r>
              <a:rPr lang="en-US" sz="4086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:雙溪國小、雨聲國小、長安國小。</a:t>
            </a:r>
          </a:p>
          <a:p>
            <a:pPr algn="l">
              <a:lnSpc>
                <a:spcPts val="5720"/>
              </a:lnSpc>
              <a:spcBef>
                <a:spcPct val="0"/>
              </a:spcBef>
            </a:pPr>
            <a:r>
              <a:rPr lang="en-US" sz="4086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四年:力行國小(挑戰自我)、蘭雅國中、啟明學校。</a:t>
            </a:r>
          </a:p>
          <a:p>
            <a:pPr algn="l">
              <a:lnSpc>
                <a:spcPts val="5720"/>
              </a:lnSpc>
              <a:spcBef>
                <a:spcPct val="0"/>
              </a:spcBef>
            </a:pPr>
            <a:r>
              <a:rPr lang="en-US" sz="4086">
                <a:solidFill>
                  <a:srgbClr val="FF3131"/>
                </a:solidFill>
                <a:latin typeface="Sensei"/>
                <a:ea typeface="Sensei"/>
                <a:cs typeface="Sensei"/>
                <a:sym typeface="Sensei"/>
              </a:rPr>
              <a:t>三年</a:t>
            </a:r>
            <a:r>
              <a:rPr lang="en-US" sz="4086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:東門國小、百齡國小、文湖國小、瑠公國中。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36329" y="2644086"/>
            <a:ext cx="7650758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子計畫2-2範例</a:t>
            </a:r>
          </a:p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蘭州國中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H="1">
            <a:off x="815788" y="5575164"/>
            <a:ext cx="3706019" cy="4126135"/>
          </a:xfrm>
          <a:custGeom>
            <a:avLst/>
            <a:gdLst/>
            <a:ahLst/>
            <a:cxnLst/>
            <a:rect l="l" t="t" r="r" b="b"/>
            <a:pathLst>
              <a:path w="3706019" h="4126135">
                <a:moveTo>
                  <a:pt x="3706019" y="0"/>
                </a:moveTo>
                <a:lnTo>
                  <a:pt x="0" y="0"/>
                </a:lnTo>
                <a:lnTo>
                  <a:pt x="0" y="4126135"/>
                </a:lnTo>
                <a:lnTo>
                  <a:pt x="3706019" y="4126135"/>
                </a:lnTo>
                <a:lnTo>
                  <a:pt x="37060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922547" flipH="1">
            <a:off x="13099616" y="573605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5337595" y="0"/>
                </a:moveTo>
                <a:lnTo>
                  <a:pt x="0" y="0"/>
                </a:lnTo>
                <a:lnTo>
                  <a:pt x="0" y="4114800"/>
                </a:lnTo>
                <a:lnTo>
                  <a:pt x="5337595" y="4114800"/>
                </a:lnTo>
                <a:lnTo>
                  <a:pt x="53375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0097">
            <a:off x="5483368" y="6281862"/>
            <a:ext cx="3040411" cy="2631337"/>
          </a:xfrm>
          <a:custGeom>
            <a:avLst/>
            <a:gdLst/>
            <a:ahLst/>
            <a:cxnLst/>
            <a:rect l="l" t="t" r="r" b="b"/>
            <a:pathLst>
              <a:path w="3040411" h="2631337">
                <a:moveTo>
                  <a:pt x="0" y="0"/>
                </a:moveTo>
                <a:lnTo>
                  <a:pt x="3040411" y="0"/>
                </a:lnTo>
                <a:lnTo>
                  <a:pt x="3040411" y="2631337"/>
                </a:lnTo>
                <a:lnTo>
                  <a:pt x="0" y="26313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14295" flipH="1">
            <a:off x="9864958" y="6991077"/>
            <a:ext cx="2951275" cy="1604756"/>
          </a:xfrm>
          <a:custGeom>
            <a:avLst/>
            <a:gdLst/>
            <a:ahLst/>
            <a:cxnLst/>
            <a:rect l="l" t="t" r="r" b="b"/>
            <a:pathLst>
              <a:path w="2951275" h="1604756">
                <a:moveTo>
                  <a:pt x="2951275" y="0"/>
                </a:moveTo>
                <a:lnTo>
                  <a:pt x="0" y="0"/>
                </a:lnTo>
                <a:lnTo>
                  <a:pt x="0" y="1604755"/>
                </a:lnTo>
                <a:lnTo>
                  <a:pt x="2951275" y="1604755"/>
                </a:lnTo>
                <a:lnTo>
                  <a:pt x="295127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5788" y="2779298"/>
            <a:ext cx="16443512" cy="5328916"/>
          </a:xfrm>
          <a:custGeom>
            <a:avLst/>
            <a:gdLst/>
            <a:ahLst/>
            <a:cxnLst/>
            <a:rect l="l" t="t" r="r" b="b"/>
            <a:pathLst>
              <a:path w="16443512" h="5328916">
                <a:moveTo>
                  <a:pt x="0" y="0"/>
                </a:moveTo>
                <a:lnTo>
                  <a:pt x="16443512" y="0"/>
                </a:lnTo>
                <a:lnTo>
                  <a:pt x="16443512" y="5328916"/>
                </a:lnTo>
                <a:lnTo>
                  <a:pt x="0" y="53289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0374" t="-70781" r="-14404" b="-6315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167856" y="996661"/>
            <a:ext cx="10105969" cy="78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519"/>
              </a:lnSpc>
              <a:spcBef>
                <a:spcPct val="0"/>
              </a:spcBef>
            </a:pPr>
            <a:r>
              <a:rPr lang="en-US" sz="4657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【2-3學校辦理戶外教育自主學習課程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1975" y="979683"/>
            <a:ext cx="4373644" cy="107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953"/>
              </a:lnSpc>
              <a:spcBef>
                <a:spcPct val="0"/>
              </a:spcBef>
            </a:pPr>
            <a:r>
              <a:rPr lang="en-US" sz="8199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補助類別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296817"/>
            <a:ext cx="16517217" cy="4113064"/>
          </a:xfrm>
          <a:custGeom>
            <a:avLst/>
            <a:gdLst/>
            <a:ahLst/>
            <a:cxnLst/>
            <a:rect l="l" t="t" r="r" b="b"/>
            <a:pathLst>
              <a:path w="16517217" h="4113064">
                <a:moveTo>
                  <a:pt x="0" y="0"/>
                </a:moveTo>
                <a:lnTo>
                  <a:pt x="16517217" y="0"/>
                </a:lnTo>
                <a:lnTo>
                  <a:pt x="16517217" y="4113064"/>
                </a:lnTo>
                <a:lnTo>
                  <a:pt x="0" y="4113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650" t="-104419" r="-15395" b="-98375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6910" y="1028700"/>
            <a:ext cx="16874180" cy="5244677"/>
          </a:xfrm>
          <a:custGeom>
            <a:avLst/>
            <a:gdLst/>
            <a:ahLst/>
            <a:cxnLst/>
            <a:rect l="l" t="t" r="r" b="b"/>
            <a:pathLst>
              <a:path w="16874180" h="5244677">
                <a:moveTo>
                  <a:pt x="0" y="0"/>
                </a:moveTo>
                <a:lnTo>
                  <a:pt x="16874180" y="0"/>
                </a:lnTo>
                <a:lnTo>
                  <a:pt x="16874180" y="5244677"/>
                </a:lnTo>
                <a:lnTo>
                  <a:pt x="0" y="5244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21" t="-70358" r="-14015" b="-669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04322" y="6542835"/>
            <a:ext cx="6061441" cy="3409561"/>
          </a:xfrm>
          <a:custGeom>
            <a:avLst/>
            <a:gdLst/>
            <a:ahLst/>
            <a:cxnLst/>
            <a:rect l="l" t="t" r="r" b="b"/>
            <a:pathLst>
              <a:path w="6061441" h="3409561">
                <a:moveTo>
                  <a:pt x="0" y="0"/>
                </a:moveTo>
                <a:lnTo>
                  <a:pt x="6061441" y="0"/>
                </a:lnTo>
                <a:lnTo>
                  <a:pt x="6061441" y="3409561"/>
                </a:lnTo>
                <a:lnTo>
                  <a:pt x="0" y="3409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212855" y="7756443"/>
            <a:ext cx="936823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申請文件檔案請掃左側QR Code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>
            <a:hlinkClick r:id="rId4" tooltip="https://tpomec.tp.edu.tw/user/?mode=sign_in"/>
          </p:cNvPr>
          <p:cNvSpPr/>
          <p:nvPr/>
        </p:nvSpPr>
        <p:spPr>
          <a:xfrm rot="78751">
            <a:off x="781421" y="438312"/>
            <a:ext cx="11300318" cy="8033499"/>
          </a:xfrm>
          <a:custGeom>
            <a:avLst/>
            <a:gdLst/>
            <a:ahLst/>
            <a:cxnLst/>
            <a:rect l="l" t="t" r="r" b="b"/>
            <a:pathLst>
              <a:path w="11300318" h="8033499">
                <a:moveTo>
                  <a:pt x="0" y="0"/>
                </a:moveTo>
                <a:lnTo>
                  <a:pt x="11300318" y="0"/>
                </a:lnTo>
                <a:lnTo>
                  <a:pt x="11300318" y="8033499"/>
                </a:lnTo>
                <a:lnTo>
                  <a:pt x="0" y="80334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84817" flipH="1">
            <a:off x="11367158" y="-2122598"/>
            <a:ext cx="6664628" cy="5137823"/>
          </a:xfrm>
          <a:custGeom>
            <a:avLst/>
            <a:gdLst/>
            <a:ahLst/>
            <a:cxnLst/>
            <a:rect l="l" t="t" r="r" b="b"/>
            <a:pathLst>
              <a:path w="6664628" h="5137823">
                <a:moveTo>
                  <a:pt x="6664628" y="0"/>
                </a:moveTo>
                <a:lnTo>
                  <a:pt x="0" y="0"/>
                </a:lnTo>
                <a:lnTo>
                  <a:pt x="0" y="5137823"/>
                </a:lnTo>
                <a:lnTo>
                  <a:pt x="6664628" y="5137823"/>
                </a:lnTo>
                <a:lnTo>
                  <a:pt x="666462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037712" y="5284024"/>
            <a:ext cx="4088024" cy="4635903"/>
          </a:xfrm>
          <a:custGeom>
            <a:avLst/>
            <a:gdLst/>
            <a:ahLst/>
            <a:cxnLst/>
            <a:rect l="l" t="t" r="r" b="b"/>
            <a:pathLst>
              <a:path w="4088024" h="4635903">
                <a:moveTo>
                  <a:pt x="4088024" y="0"/>
                </a:moveTo>
                <a:lnTo>
                  <a:pt x="0" y="0"/>
                </a:lnTo>
                <a:lnTo>
                  <a:pt x="0" y="4635903"/>
                </a:lnTo>
                <a:lnTo>
                  <a:pt x="4088024" y="4635903"/>
                </a:lnTo>
                <a:lnTo>
                  <a:pt x="40880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435198" flipH="1" flipV="1">
            <a:off x="57277" y="5296517"/>
            <a:ext cx="5545103" cy="4274770"/>
          </a:xfrm>
          <a:custGeom>
            <a:avLst/>
            <a:gdLst/>
            <a:ahLst/>
            <a:cxnLst/>
            <a:rect l="l" t="t" r="r" b="b"/>
            <a:pathLst>
              <a:path w="5545103" h="4274770">
                <a:moveTo>
                  <a:pt x="5545103" y="4274770"/>
                </a:moveTo>
                <a:lnTo>
                  <a:pt x="0" y="4274770"/>
                </a:lnTo>
                <a:lnTo>
                  <a:pt x="0" y="0"/>
                </a:lnTo>
                <a:lnTo>
                  <a:pt x="5545103" y="0"/>
                </a:lnTo>
                <a:lnTo>
                  <a:pt x="5545103" y="427477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377155" flipH="1" flipV="1">
            <a:off x="6750248" y="6562024"/>
            <a:ext cx="5545103" cy="4274770"/>
          </a:xfrm>
          <a:custGeom>
            <a:avLst/>
            <a:gdLst/>
            <a:ahLst/>
            <a:cxnLst/>
            <a:rect l="l" t="t" r="r" b="b"/>
            <a:pathLst>
              <a:path w="5545103" h="4274770">
                <a:moveTo>
                  <a:pt x="5545103" y="4274770"/>
                </a:moveTo>
                <a:lnTo>
                  <a:pt x="0" y="4274770"/>
                </a:lnTo>
                <a:lnTo>
                  <a:pt x="0" y="0"/>
                </a:lnTo>
                <a:lnTo>
                  <a:pt x="5545103" y="0"/>
                </a:lnTo>
                <a:lnTo>
                  <a:pt x="5545103" y="427477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19096" y="1728016"/>
            <a:ext cx="8059922" cy="99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38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473398" y="1489891"/>
            <a:ext cx="15341203" cy="1359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9"/>
              </a:lnSpc>
              <a:spcBef>
                <a:spcPct val="0"/>
              </a:spcBef>
            </a:pPr>
            <a:r>
              <a:rPr lang="en-US" sz="3864" dirty="0">
                <a:solidFill>
                  <a:srgbClr val="FF3131"/>
                </a:solidFill>
                <a:latin typeface="Sensei"/>
                <a:ea typeface="Sensei"/>
                <a:cs typeface="Sensei"/>
                <a:sym typeface="Sensei"/>
              </a:rPr>
              <a:t>同時要登入臺北市戶外教育及海洋教育網站https://tpomec.tp.edu.tw/ </a:t>
            </a:r>
          </a:p>
          <a:p>
            <a:pPr algn="l">
              <a:lnSpc>
                <a:spcPts val="5409"/>
              </a:lnSpc>
              <a:spcBef>
                <a:spcPct val="0"/>
              </a:spcBef>
            </a:pPr>
            <a:r>
              <a:rPr lang="en-US" sz="3864" dirty="0" err="1">
                <a:solidFill>
                  <a:srgbClr val="FF3131"/>
                </a:solidFill>
                <a:latin typeface="Sensei"/>
                <a:ea typeface="Sensei"/>
                <a:cs typeface="Sensei"/>
                <a:sym typeface="Sensei"/>
              </a:rPr>
              <a:t>將報名文件資料上傳網站，完成申請程序</a:t>
            </a:r>
            <a:r>
              <a:rPr lang="en-US" sz="3864" dirty="0">
                <a:solidFill>
                  <a:srgbClr val="FF3131"/>
                </a:solidFill>
                <a:latin typeface="Sensei"/>
                <a:ea typeface="Sensei"/>
                <a:cs typeface="Sensei"/>
                <a:sym typeface="Sensei"/>
              </a:rPr>
              <a:t>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0896" y="3034499"/>
            <a:ext cx="15672800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文件上傳臺北市戶海教育中心網站實際操作說明</a:t>
            </a:r>
            <a:endParaRPr lang="en-US" sz="92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H="1">
            <a:off x="815788" y="5575164"/>
            <a:ext cx="3706019" cy="4126135"/>
          </a:xfrm>
          <a:custGeom>
            <a:avLst/>
            <a:gdLst/>
            <a:ahLst/>
            <a:cxnLst/>
            <a:rect l="l" t="t" r="r" b="b"/>
            <a:pathLst>
              <a:path w="3706019" h="4126135">
                <a:moveTo>
                  <a:pt x="3706019" y="0"/>
                </a:moveTo>
                <a:lnTo>
                  <a:pt x="0" y="0"/>
                </a:lnTo>
                <a:lnTo>
                  <a:pt x="0" y="4126135"/>
                </a:lnTo>
                <a:lnTo>
                  <a:pt x="3706019" y="4126135"/>
                </a:lnTo>
                <a:lnTo>
                  <a:pt x="37060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922547" flipH="1">
            <a:off x="13099616" y="573605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5337595" y="0"/>
                </a:moveTo>
                <a:lnTo>
                  <a:pt x="0" y="0"/>
                </a:lnTo>
                <a:lnTo>
                  <a:pt x="0" y="4114800"/>
                </a:lnTo>
                <a:lnTo>
                  <a:pt x="5337595" y="4114800"/>
                </a:lnTo>
                <a:lnTo>
                  <a:pt x="53375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0097">
            <a:off x="5483368" y="6281862"/>
            <a:ext cx="3040411" cy="2631337"/>
          </a:xfrm>
          <a:custGeom>
            <a:avLst/>
            <a:gdLst/>
            <a:ahLst/>
            <a:cxnLst/>
            <a:rect l="l" t="t" r="r" b="b"/>
            <a:pathLst>
              <a:path w="3040411" h="2631337">
                <a:moveTo>
                  <a:pt x="0" y="0"/>
                </a:moveTo>
                <a:lnTo>
                  <a:pt x="3040411" y="0"/>
                </a:lnTo>
                <a:lnTo>
                  <a:pt x="3040411" y="2631337"/>
                </a:lnTo>
                <a:lnTo>
                  <a:pt x="0" y="26313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14295" flipH="1">
            <a:off x="9864958" y="6991077"/>
            <a:ext cx="2951275" cy="1604756"/>
          </a:xfrm>
          <a:custGeom>
            <a:avLst/>
            <a:gdLst/>
            <a:ahLst/>
            <a:cxnLst/>
            <a:rect l="l" t="t" r="r" b="b"/>
            <a:pathLst>
              <a:path w="2951275" h="1604756">
                <a:moveTo>
                  <a:pt x="2951275" y="0"/>
                </a:moveTo>
                <a:lnTo>
                  <a:pt x="0" y="0"/>
                </a:lnTo>
                <a:lnTo>
                  <a:pt x="0" y="1604755"/>
                </a:lnTo>
                <a:lnTo>
                  <a:pt x="2951275" y="1604755"/>
                </a:lnTo>
                <a:lnTo>
                  <a:pt x="295127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78071" y="2514307"/>
            <a:ext cx="15147065" cy="3060857"/>
          </a:xfrm>
          <a:custGeom>
            <a:avLst/>
            <a:gdLst/>
            <a:ahLst/>
            <a:cxnLst/>
            <a:rect l="l" t="t" r="r" b="b"/>
            <a:pathLst>
              <a:path w="15147065" h="3060857">
                <a:moveTo>
                  <a:pt x="0" y="0"/>
                </a:moveTo>
                <a:lnTo>
                  <a:pt x="15147066" y="0"/>
                </a:lnTo>
                <a:lnTo>
                  <a:pt x="15147066" y="3060857"/>
                </a:lnTo>
                <a:lnTo>
                  <a:pt x="0" y="3060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072" t="-228930" r="-45197" b="-16730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167856" y="996661"/>
            <a:ext cx="6767497" cy="78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519"/>
              </a:lnSpc>
              <a:spcBef>
                <a:spcPct val="0"/>
              </a:spcBef>
            </a:pPr>
            <a:r>
              <a:rPr lang="en-US" sz="4657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【2-1學校實施戶外教育】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1975" y="979683"/>
            <a:ext cx="4373644" cy="107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953"/>
              </a:lnSpc>
              <a:spcBef>
                <a:spcPct val="0"/>
              </a:spcBef>
            </a:pPr>
            <a:r>
              <a:rPr lang="en-US" sz="8199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補助類別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7801732" flipH="1" flipV="1">
            <a:off x="413192" y="6483693"/>
            <a:ext cx="7831247" cy="5396441"/>
          </a:xfrm>
          <a:custGeom>
            <a:avLst/>
            <a:gdLst/>
            <a:ahLst/>
            <a:cxnLst/>
            <a:rect l="l" t="t" r="r" b="b"/>
            <a:pathLst>
              <a:path w="7831247" h="5396441">
                <a:moveTo>
                  <a:pt x="7831247" y="5396441"/>
                </a:moveTo>
                <a:lnTo>
                  <a:pt x="0" y="5396441"/>
                </a:lnTo>
                <a:lnTo>
                  <a:pt x="0" y="0"/>
                </a:lnTo>
                <a:lnTo>
                  <a:pt x="7831247" y="0"/>
                </a:lnTo>
                <a:lnTo>
                  <a:pt x="7831247" y="539644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8751">
            <a:off x="683125" y="831731"/>
            <a:ext cx="10174255" cy="7232970"/>
          </a:xfrm>
          <a:custGeom>
            <a:avLst/>
            <a:gdLst/>
            <a:ahLst/>
            <a:cxnLst/>
            <a:rect l="l" t="t" r="r" b="b"/>
            <a:pathLst>
              <a:path w="10174255" h="7232970">
                <a:moveTo>
                  <a:pt x="0" y="0"/>
                </a:moveTo>
                <a:lnTo>
                  <a:pt x="10174256" y="0"/>
                </a:lnTo>
                <a:lnTo>
                  <a:pt x="10174256" y="7232970"/>
                </a:lnTo>
                <a:lnTo>
                  <a:pt x="0" y="7232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51090" y="7032888"/>
            <a:ext cx="3783877" cy="3254134"/>
          </a:xfrm>
          <a:custGeom>
            <a:avLst/>
            <a:gdLst/>
            <a:ahLst/>
            <a:cxnLst/>
            <a:rect l="l" t="t" r="r" b="b"/>
            <a:pathLst>
              <a:path w="3783877" h="3254134">
                <a:moveTo>
                  <a:pt x="3783877" y="0"/>
                </a:moveTo>
                <a:lnTo>
                  <a:pt x="0" y="0"/>
                </a:lnTo>
                <a:lnTo>
                  <a:pt x="0" y="3254135"/>
                </a:lnTo>
                <a:lnTo>
                  <a:pt x="3783877" y="3254135"/>
                </a:lnTo>
                <a:lnTo>
                  <a:pt x="378387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018572" flipH="1">
            <a:off x="13108349" y="-757460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5337594" y="0"/>
                </a:moveTo>
                <a:lnTo>
                  <a:pt x="0" y="0"/>
                </a:lnTo>
                <a:lnTo>
                  <a:pt x="0" y="4114800"/>
                </a:lnTo>
                <a:lnTo>
                  <a:pt x="5337594" y="4114800"/>
                </a:lnTo>
                <a:lnTo>
                  <a:pt x="533759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51703" flipH="1">
            <a:off x="10609250" y="374188"/>
            <a:ext cx="2626178" cy="1427984"/>
          </a:xfrm>
          <a:custGeom>
            <a:avLst/>
            <a:gdLst/>
            <a:ahLst/>
            <a:cxnLst/>
            <a:rect l="l" t="t" r="r" b="b"/>
            <a:pathLst>
              <a:path w="2626178" h="1427984">
                <a:moveTo>
                  <a:pt x="2626179" y="0"/>
                </a:moveTo>
                <a:lnTo>
                  <a:pt x="0" y="0"/>
                </a:lnTo>
                <a:lnTo>
                  <a:pt x="0" y="1427984"/>
                </a:lnTo>
                <a:lnTo>
                  <a:pt x="2626179" y="1427984"/>
                </a:lnTo>
                <a:lnTo>
                  <a:pt x="262617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71710" y="3008166"/>
            <a:ext cx="9451390" cy="5316407"/>
          </a:xfrm>
          <a:custGeom>
            <a:avLst/>
            <a:gdLst/>
            <a:ahLst/>
            <a:cxnLst/>
            <a:rect l="l" t="t" r="r" b="b"/>
            <a:pathLst>
              <a:path w="9451390" h="5316407">
                <a:moveTo>
                  <a:pt x="0" y="0"/>
                </a:moveTo>
                <a:lnTo>
                  <a:pt x="9451390" y="0"/>
                </a:lnTo>
                <a:lnTo>
                  <a:pt x="9451390" y="5316407"/>
                </a:lnTo>
                <a:lnTo>
                  <a:pt x="0" y="53164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643949" y="1582770"/>
            <a:ext cx="10628981" cy="99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38"/>
              </a:lnSpc>
              <a:spcBef>
                <a:spcPct val="0"/>
              </a:spcBef>
            </a:pPr>
            <a:r>
              <a:rPr lang="en-US" sz="7565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步驟一    先登錄網站 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78751">
            <a:off x="781421" y="438312"/>
            <a:ext cx="11300318" cy="8033499"/>
          </a:xfrm>
          <a:custGeom>
            <a:avLst/>
            <a:gdLst/>
            <a:ahLst/>
            <a:cxnLst/>
            <a:rect l="l" t="t" r="r" b="b"/>
            <a:pathLst>
              <a:path w="11300318" h="8033499">
                <a:moveTo>
                  <a:pt x="0" y="0"/>
                </a:moveTo>
                <a:lnTo>
                  <a:pt x="11300318" y="0"/>
                </a:lnTo>
                <a:lnTo>
                  <a:pt x="11300318" y="8033499"/>
                </a:lnTo>
                <a:lnTo>
                  <a:pt x="0" y="8033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84817" flipH="1">
            <a:off x="11367158" y="-2122598"/>
            <a:ext cx="6664628" cy="5137823"/>
          </a:xfrm>
          <a:custGeom>
            <a:avLst/>
            <a:gdLst/>
            <a:ahLst/>
            <a:cxnLst/>
            <a:rect l="l" t="t" r="r" b="b"/>
            <a:pathLst>
              <a:path w="6664628" h="5137823">
                <a:moveTo>
                  <a:pt x="6664628" y="0"/>
                </a:moveTo>
                <a:lnTo>
                  <a:pt x="0" y="0"/>
                </a:lnTo>
                <a:lnTo>
                  <a:pt x="0" y="5137823"/>
                </a:lnTo>
                <a:lnTo>
                  <a:pt x="6664628" y="5137823"/>
                </a:lnTo>
                <a:lnTo>
                  <a:pt x="66646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936127" y="6485907"/>
            <a:ext cx="3351873" cy="3801093"/>
          </a:xfrm>
          <a:custGeom>
            <a:avLst/>
            <a:gdLst/>
            <a:ahLst/>
            <a:cxnLst/>
            <a:rect l="l" t="t" r="r" b="b"/>
            <a:pathLst>
              <a:path w="3351873" h="3801093">
                <a:moveTo>
                  <a:pt x="3351873" y="0"/>
                </a:moveTo>
                <a:lnTo>
                  <a:pt x="0" y="0"/>
                </a:lnTo>
                <a:lnTo>
                  <a:pt x="0" y="3801093"/>
                </a:lnTo>
                <a:lnTo>
                  <a:pt x="3351873" y="3801093"/>
                </a:lnTo>
                <a:lnTo>
                  <a:pt x="33518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148060">
            <a:off x="-697469" y="4200859"/>
            <a:ext cx="13603741" cy="7850499"/>
            <a:chOff x="0" y="0"/>
            <a:chExt cx="18138322" cy="10467332"/>
          </a:xfrm>
        </p:grpSpPr>
        <p:sp>
          <p:nvSpPr>
            <p:cNvPr id="9" name="Freeform 9"/>
            <p:cNvSpPr/>
            <p:nvPr/>
          </p:nvSpPr>
          <p:spPr>
            <a:xfrm rot="-8583258" flipH="1" flipV="1">
              <a:off x="970639" y="1649718"/>
              <a:ext cx="7393471" cy="5699694"/>
            </a:xfrm>
            <a:custGeom>
              <a:avLst/>
              <a:gdLst/>
              <a:ahLst/>
              <a:cxnLst/>
              <a:rect l="l" t="t" r="r" b="b"/>
              <a:pathLst>
                <a:path w="7393471" h="5699694">
                  <a:moveTo>
                    <a:pt x="7393470" y="5699694"/>
                  </a:moveTo>
                  <a:lnTo>
                    <a:pt x="0" y="5699694"/>
                  </a:lnTo>
                  <a:lnTo>
                    <a:pt x="0" y="0"/>
                  </a:lnTo>
                  <a:lnTo>
                    <a:pt x="7393470" y="0"/>
                  </a:lnTo>
                  <a:lnTo>
                    <a:pt x="7393470" y="5699694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3229095" flipH="1" flipV="1">
              <a:off x="9958975" y="2951269"/>
              <a:ext cx="7393471" cy="5699694"/>
            </a:xfrm>
            <a:custGeom>
              <a:avLst/>
              <a:gdLst/>
              <a:ahLst/>
              <a:cxnLst/>
              <a:rect l="l" t="t" r="r" b="b"/>
              <a:pathLst>
                <a:path w="7393471" h="5699694">
                  <a:moveTo>
                    <a:pt x="7393470" y="5699693"/>
                  </a:moveTo>
                  <a:lnTo>
                    <a:pt x="0" y="5699693"/>
                  </a:lnTo>
                  <a:lnTo>
                    <a:pt x="0" y="0"/>
                  </a:lnTo>
                  <a:lnTo>
                    <a:pt x="7393470" y="0"/>
                  </a:lnTo>
                  <a:lnTo>
                    <a:pt x="7393470" y="5699693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513958" y="2546592"/>
            <a:ext cx="15425129" cy="6053586"/>
          </a:xfrm>
          <a:custGeom>
            <a:avLst/>
            <a:gdLst/>
            <a:ahLst/>
            <a:cxnLst/>
            <a:rect l="l" t="t" r="r" b="b"/>
            <a:pathLst>
              <a:path w="15425129" h="6053586">
                <a:moveTo>
                  <a:pt x="0" y="0"/>
                </a:moveTo>
                <a:lnTo>
                  <a:pt x="15425129" y="0"/>
                </a:lnTo>
                <a:lnTo>
                  <a:pt x="15425129" y="6053586"/>
                </a:lnTo>
                <a:lnTo>
                  <a:pt x="0" y="60535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9853" t="-1033" b="-185417"/>
            </a:stretch>
          </a:blipFill>
        </p:spPr>
      </p:sp>
      <p:sp>
        <p:nvSpPr>
          <p:cNvPr id="12" name="Freeform 12"/>
          <p:cNvSpPr/>
          <p:nvPr/>
        </p:nvSpPr>
        <p:spPr>
          <a:xfrm rot="4812718">
            <a:off x="9256863" y="4044124"/>
            <a:ext cx="1677730" cy="1186613"/>
          </a:xfrm>
          <a:custGeom>
            <a:avLst/>
            <a:gdLst/>
            <a:ahLst/>
            <a:cxnLst/>
            <a:rect l="l" t="t" r="r" b="b"/>
            <a:pathLst>
              <a:path w="1677730" h="1186613">
                <a:moveTo>
                  <a:pt x="0" y="0"/>
                </a:moveTo>
                <a:lnTo>
                  <a:pt x="1677731" y="0"/>
                </a:lnTo>
                <a:lnTo>
                  <a:pt x="1677731" y="1186613"/>
                </a:lnTo>
                <a:lnTo>
                  <a:pt x="0" y="11866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75624" y="873989"/>
            <a:ext cx="10749873" cy="99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38"/>
              </a:lnSpc>
              <a:spcBef>
                <a:spcPct val="0"/>
              </a:spcBef>
            </a:pPr>
            <a:r>
              <a:rPr lang="en-US" sz="7565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步驟二:點選  登入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4033632" y="5804965"/>
            <a:ext cx="3123391" cy="3593860"/>
          </a:xfrm>
          <a:custGeom>
            <a:avLst/>
            <a:gdLst/>
            <a:ahLst/>
            <a:cxnLst/>
            <a:rect l="l" t="t" r="r" b="b"/>
            <a:pathLst>
              <a:path w="3123391" h="3593860">
                <a:moveTo>
                  <a:pt x="0" y="0"/>
                </a:moveTo>
                <a:lnTo>
                  <a:pt x="3123391" y="0"/>
                </a:lnTo>
                <a:lnTo>
                  <a:pt x="3123391" y="3593860"/>
                </a:lnTo>
                <a:lnTo>
                  <a:pt x="0" y="3593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905063" flipH="1">
            <a:off x="529588" y="5343064"/>
            <a:ext cx="7325787" cy="5048133"/>
          </a:xfrm>
          <a:custGeom>
            <a:avLst/>
            <a:gdLst/>
            <a:ahLst/>
            <a:cxnLst/>
            <a:rect l="l" t="t" r="r" b="b"/>
            <a:pathLst>
              <a:path w="7325787" h="5048133">
                <a:moveTo>
                  <a:pt x="7325788" y="0"/>
                </a:moveTo>
                <a:lnTo>
                  <a:pt x="0" y="0"/>
                </a:lnTo>
                <a:lnTo>
                  <a:pt x="0" y="5048133"/>
                </a:lnTo>
                <a:lnTo>
                  <a:pt x="7325788" y="5048133"/>
                </a:lnTo>
                <a:lnTo>
                  <a:pt x="732578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14608" y="7040476"/>
            <a:ext cx="2729392" cy="1751774"/>
          </a:xfrm>
          <a:custGeom>
            <a:avLst/>
            <a:gdLst/>
            <a:ahLst/>
            <a:cxnLst/>
            <a:rect l="l" t="t" r="r" b="b"/>
            <a:pathLst>
              <a:path w="2729392" h="1751774">
                <a:moveTo>
                  <a:pt x="0" y="0"/>
                </a:moveTo>
                <a:lnTo>
                  <a:pt x="2729392" y="0"/>
                </a:lnTo>
                <a:lnTo>
                  <a:pt x="2729392" y="1751774"/>
                </a:lnTo>
                <a:lnTo>
                  <a:pt x="0" y="17517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36849" y="2482600"/>
            <a:ext cx="7206257" cy="6644731"/>
          </a:xfrm>
          <a:custGeom>
            <a:avLst/>
            <a:gdLst/>
            <a:ahLst/>
            <a:cxnLst/>
            <a:rect l="l" t="t" r="r" b="b"/>
            <a:pathLst>
              <a:path w="7206257" h="6644731">
                <a:moveTo>
                  <a:pt x="0" y="0"/>
                </a:moveTo>
                <a:lnTo>
                  <a:pt x="7206257" y="0"/>
                </a:lnTo>
                <a:lnTo>
                  <a:pt x="7206257" y="6644731"/>
                </a:lnTo>
                <a:lnTo>
                  <a:pt x="0" y="6644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5077" t="-96545" r="-143005" b="-3409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61827" y="1300423"/>
            <a:ext cx="9756301" cy="99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38"/>
              </a:lnSpc>
              <a:spcBef>
                <a:spcPct val="0"/>
              </a:spcBef>
            </a:pPr>
            <a:r>
              <a:rPr lang="en-US" sz="7565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步驟三:登錄  </a:t>
            </a:r>
            <a:r>
              <a:rPr lang="en-US" sz="7565">
                <a:solidFill>
                  <a:srgbClr val="00BF63"/>
                </a:solidFill>
                <a:latin typeface="Sensei"/>
                <a:ea typeface="Sensei"/>
                <a:cs typeface="Sensei"/>
                <a:sym typeface="Sensei"/>
              </a:rPr>
              <a:t>帳密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31308" y="2245306"/>
            <a:ext cx="6341172" cy="2678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4"/>
              </a:lnSpc>
              <a:spcBef>
                <a:spcPct val="0"/>
              </a:spcBef>
            </a:pPr>
            <a:r>
              <a:rPr lang="en-US" sz="5503">
                <a:solidFill>
                  <a:srgbClr val="FF3131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若貴校沒有改密碼，</a:t>
            </a:r>
          </a:p>
          <a:p>
            <a:pPr algn="ctr">
              <a:lnSpc>
                <a:spcPts val="7154"/>
              </a:lnSpc>
              <a:spcBef>
                <a:spcPct val="0"/>
              </a:spcBef>
            </a:pPr>
            <a:r>
              <a:rPr lang="en-US" sz="5503">
                <a:solidFill>
                  <a:srgbClr val="FF3131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原始帳密設定皆為</a:t>
            </a:r>
          </a:p>
          <a:p>
            <a:pPr algn="ctr">
              <a:lnSpc>
                <a:spcPts val="7154"/>
              </a:lnSpc>
              <a:spcBef>
                <a:spcPct val="0"/>
              </a:spcBef>
            </a:pPr>
            <a:r>
              <a:rPr lang="en-US" sz="5503">
                <a:solidFill>
                  <a:srgbClr val="FF3131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「School+學校6碼」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H="1">
            <a:off x="272739" y="7069962"/>
            <a:ext cx="2889485" cy="3217038"/>
          </a:xfrm>
          <a:custGeom>
            <a:avLst/>
            <a:gdLst/>
            <a:ahLst/>
            <a:cxnLst/>
            <a:rect l="l" t="t" r="r" b="b"/>
            <a:pathLst>
              <a:path w="2889485" h="3217038">
                <a:moveTo>
                  <a:pt x="2889485" y="0"/>
                </a:moveTo>
                <a:lnTo>
                  <a:pt x="0" y="0"/>
                </a:lnTo>
                <a:lnTo>
                  <a:pt x="0" y="3217038"/>
                </a:lnTo>
                <a:lnTo>
                  <a:pt x="2889485" y="3217038"/>
                </a:lnTo>
                <a:lnTo>
                  <a:pt x="288948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277" y="-1250300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922547" flipH="1">
            <a:off x="13099616" y="573605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5337595" y="0"/>
                </a:moveTo>
                <a:lnTo>
                  <a:pt x="0" y="0"/>
                </a:lnTo>
                <a:lnTo>
                  <a:pt x="0" y="4114800"/>
                </a:lnTo>
                <a:lnTo>
                  <a:pt x="5337595" y="4114800"/>
                </a:lnTo>
                <a:lnTo>
                  <a:pt x="53375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10097">
            <a:off x="7100816" y="6898393"/>
            <a:ext cx="3040411" cy="2631337"/>
          </a:xfrm>
          <a:custGeom>
            <a:avLst/>
            <a:gdLst/>
            <a:ahLst/>
            <a:cxnLst/>
            <a:rect l="l" t="t" r="r" b="b"/>
            <a:pathLst>
              <a:path w="3040411" h="2631337">
                <a:moveTo>
                  <a:pt x="0" y="0"/>
                </a:moveTo>
                <a:lnTo>
                  <a:pt x="3040410" y="0"/>
                </a:lnTo>
                <a:lnTo>
                  <a:pt x="3040410" y="2631337"/>
                </a:lnTo>
                <a:lnTo>
                  <a:pt x="0" y="26313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14295" flipH="1">
            <a:off x="10406120" y="7847037"/>
            <a:ext cx="2951275" cy="1604756"/>
          </a:xfrm>
          <a:custGeom>
            <a:avLst/>
            <a:gdLst/>
            <a:ahLst/>
            <a:cxnLst/>
            <a:rect l="l" t="t" r="r" b="b"/>
            <a:pathLst>
              <a:path w="2951275" h="1604756">
                <a:moveTo>
                  <a:pt x="2951275" y="0"/>
                </a:moveTo>
                <a:lnTo>
                  <a:pt x="0" y="0"/>
                </a:lnTo>
                <a:lnTo>
                  <a:pt x="0" y="1604756"/>
                </a:lnTo>
                <a:lnTo>
                  <a:pt x="2951275" y="1604756"/>
                </a:lnTo>
                <a:lnTo>
                  <a:pt x="295127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375081" y="3446483"/>
            <a:ext cx="9110463" cy="7246959"/>
          </a:xfrm>
          <a:custGeom>
            <a:avLst/>
            <a:gdLst/>
            <a:ahLst/>
            <a:cxnLst/>
            <a:rect l="l" t="t" r="r" b="b"/>
            <a:pathLst>
              <a:path w="9110463" h="7246959">
                <a:moveTo>
                  <a:pt x="0" y="0"/>
                </a:moveTo>
                <a:lnTo>
                  <a:pt x="9110463" y="0"/>
                </a:lnTo>
                <a:lnTo>
                  <a:pt x="9110463" y="7246958"/>
                </a:lnTo>
                <a:lnTo>
                  <a:pt x="0" y="7246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0141" t="-39657" r="-120680" b="-9428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15112" y="5143500"/>
            <a:ext cx="7315200" cy="2136038"/>
          </a:xfrm>
          <a:custGeom>
            <a:avLst/>
            <a:gdLst/>
            <a:ahLst/>
            <a:cxnLst/>
            <a:rect l="l" t="t" r="r" b="b"/>
            <a:pathLst>
              <a:path w="7315200" h="2136038">
                <a:moveTo>
                  <a:pt x="0" y="0"/>
                </a:moveTo>
                <a:lnTo>
                  <a:pt x="7315200" y="0"/>
                </a:lnTo>
                <a:lnTo>
                  <a:pt x="7315200" y="2136038"/>
                </a:lnTo>
                <a:lnTo>
                  <a:pt x="0" y="21360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29996" y="914400"/>
            <a:ext cx="11546519" cy="1068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步驟四:點選報名專區   </a:t>
            </a:r>
            <a:r>
              <a:rPr lang="en-US" sz="6299" b="1">
                <a:solidFill>
                  <a:srgbClr val="00BF63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戶外教育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78751">
            <a:off x="3012685" y="784692"/>
            <a:ext cx="12262631" cy="8717616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28700" y="6985046"/>
            <a:ext cx="2593961" cy="2273254"/>
          </a:xfrm>
          <a:custGeom>
            <a:avLst/>
            <a:gdLst/>
            <a:ahLst/>
            <a:cxnLst/>
            <a:rect l="l" t="t" r="r" b="b"/>
            <a:pathLst>
              <a:path w="2593961" h="2273254">
                <a:moveTo>
                  <a:pt x="2593961" y="0"/>
                </a:moveTo>
                <a:lnTo>
                  <a:pt x="0" y="0"/>
                </a:lnTo>
                <a:lnTo>
                  <a:pt x="0" y="2273254"/>
                </a:lnTo>
                <a:lnTo>
                  <a:pt x="2593961" y="2273254"/>
                </a:lnTo>
                <a:lnTo>
                  <a:pt x="259396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386142">
            <a:off x="9704580" y="4902176"/>
            <a:ext cx="7831247" cy="5396441"/>
          </a:xfrm>
          <a:custGeom>
            <a:avLst/>
            <a:gdLst/>
            <a:ahLst/>
            <a:cxnLst/>
            <a:rect l="l" t="t" r="r" b="b"/>
            <a:pathLst>
              <a:path w="7831247" h="5396441">
                <a:moveTo>
                  <a:pt x="0" y="0"/>
                </a:moveTo>
                <a:lnTo>
                  <a:pt x="7831247" y="0"/>
                </a:lnTo>
                <a:lnTo>
                  <a:pt x="7831247" y="5396441"/>
                </a:lnTo>
                <a:lnTo>
                  <a:pt x="0" y="53964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02431" y="7845666"/>
            <a:ext cx="1795941" cy="1795941"/>
          </a:xfrm>
          <a:custGeom>
            <a:avLst/>
            <a:gdLst/>
            <a:ahLst/>
            <a:cxnLst/>
            <a:rect l="l" t="t" r="r" b="b"/>
            <a:pathLst>
              <a:path w="1795941" h="1795941">
                <a:moveTo>
                  <a:pt x="0" y="0"/>
                </a:moveTo>
                <a:lnTo>
                  <a:pt x="1795942" y="0"/>
                </a:lnTo>
                <a:lnTo>
                  <a:pt x="1795942" y="1795941"/>
                </a:lnTo>
                <a:lnTo>
                  <a:pt x="0" y="1795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71441" flipH="1">
            <a:off x="13440208" y="892706"/>
            <a:ext cx="3726220" cy="2026132"/>
          </a:xfrm>
          <a:custGeom>
            <a:avLst/>
            <a:gdLst/>
            <a:ahLst/>
            <a:cxnLst/>
            <a:rect l="l" t="t" r="r" b="b"/>
            <a:pathLst>
              <a:path w="3726220" h="2026132">
                <a:moveTo>
                  <a:pt x="3726220" y="0"/>
                </a:moveTo>
                <a:lnTo>
                  <a:pt x="0" y="0"/>
                </a:lnTo>
                <a:lnTo>
                  <a:pt x="0" y="2026132"/>
                </a:lnTo>
                <a:lnTo>
                  <a:pt x="3726220" y="2026132"/>
                </a:lnTo>
                <a:lnTo>
                  <a:pt x="37262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40269" y="-143312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965144" y="2558073"/>
            <a:ext cx="4270517" cy="5287593"/>
          </a:xfrm>
          <a:custGeom>
            <a:avLst/>
            <a:gdLst/>
            <a:ahLst/>
            <a:cxnLst/>
            <a:rect l="l" t="t" r="r" b="b"/>
            <a:pathLst>
              <a:path w="4270517" h="5287593">
                <a:moveTo>
                  <a:pt x="0" y="0"/>
                </a:moveTo>
                <a:lnTo>
                  <a:pt x="4270517" y="0"/>
                </a:lnTo>
                <a:lnTo>
                  <a:pt x="4270517" y="5287593"/>
                </a:lnTo>
                <a:lnTo>
                  <a:pt x="0" y="52875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0224" r="-164634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29996" y="914400"/>
            <a:ext cx="11546519" cy="1068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步驟五:點選   </a:t>
            </a:r>
            <a:r>
              <a:rPr lang="en-US" sz="6299" b="1">
                <a:solidFill>
                  <a:srgbClr val="00BF63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徵件計畫</a:t>
            </a:r>
          </a:p>
        </p:txBody>
      </p:sp>
      <p:sp>
        <p:nvSpPr>
          <p:cNvPr id="13" name="Freeform 13"/>
          <p:cNvSpPr/>
          <p:nvPr/>
        </p:nvSpPr>
        <p:spPr>
          <a:xfrm rot="9726958">
            <a:off x="8072952" y="3417741"/>
            <a:ext cx="5024655" cy="1467199"/>
          </a:xfrm>
          <a:custGeom>
            <a:avLst/>
            <a:gdLst/>
            <a:ahLst/>
            <a:cxnLst/>
            <a:rect l="l" t="t" r="r" b="b"/>
            <a:pathLst>
              <a:path w="5024655" h="1467199">
                <a:moveTo>
                  <a:pt x="0" y="0"/>
                </a:moveTo>
                <a:lnTo>
                  <a:pt x="5024655" y="0"/>
                </a:lnTo>
                <a:lnTo>
                  <a:pt x="5024655" y="1467199"/>
                </a:lnTo>
                <a:lnTo>
                  <a:pt x="0" y="146719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78751">
            <a:off x="3012685" y="784692"/>
            <a:ext cx="12262631" cy="8717616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28700" y="6985046"/>
            <a:ext cx="2593961" cy="2273254"/>
          </a:xfrm>
          <a:custGeom>
            <a:avLst/>
            <a:gdLst/>
            <a:ahLst/>
            <a:cxnLst/>
            <a:rect l="l" t="t" r="r" b="b"/>
            <a:pathLst>
              <a:path w="2593961" h="2273254">
                <a:moveTo>
                  <a:pt x="2593961" y="0"/>
                </a:moveTo>
                <a:lnTo>
                  <a:pt x="0" y="0"/>
                </a:lnTo>
                <a:lnTo>
                  <a:pt x="0" y="2273254"/>
                </a:lnTo>
                <a:lnTo>
                  <a:pt x="2593961" y="2273254"/>
                </a:lnTo>
                <a:lnTo>
                  <a:pt x="259396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386142">
            <a:off x="9704580" y="4902176"/>
            <a:ext cx="7831247" cy="5396441"/>
          </a:xfrm>
          <a:custGeom>
            <a:avLst/>
            <a:gdLst/>
            <a:ahLst/>
            <a:cxnLst/>
            <a:rect l="l" t="t" r="r" b="b"/>
            <a:pathLst>
              <a:path w="7831247" h="5396441">
                <a:moveTo>
                  <a:pt x="0" y="0"/>
                </a:moveTo>
                <a:lnTo>
                  <a:pt x="7831247" y="0"/>
                </a:lnTo>
                <a:lnTo>
                  <a:pt x="7831247" y="5396441"/>
                </a:lnTo>
                <a:lnTo>
                  <a:pt x="0" y="53964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02431" y="7845666"/>
            <a:ext cx="1795941" cy="1795941"/>
          </a:xfrm>
          <a:custGeom>
            <a:avLst/>
            <a:gdLst/>
            <a:ahLst/>
            <a:cxnLst/>
            <a:rect l="l" t="t" r="r" b="b"/>
            <a:pathLst>
              <a:path w="1795941" h="1795941">
                <a:moveTo>
                  <a:pt x="0" y="0"/>
                </a:moveTo>
                <a:lnTo>
                  <a:pt x="1795942" y="0"/>
                </a:lnTo>
                <a:lnTo>
                  <a:pt x="1795942" y="1795941"/>
                </a:lnTo>
                <a:lnTo>
                  <a:pt x="0" y="1795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71441" flipH="1">
            <a:off x="13440208" y="892706"/>
            <a:ext cx="3726220" cy="2026132"/>
          </a:xfrm>
          <a:custGeom>
            <a:avLst/>
            <a:gdLst/>
            <a:ahLst/>
            <a:cxnLst/>
            <a:rect l="l" t="t" r="r" b="b"/>
            <a:pathLst>
              <a:path w="3726220" h="2026132">
                <a:moveTo>
                  <a:pt x="3726220" y="0"/>
                </a:moveTo>
                <a:lnTo>
                  <a:pt x="0" y="0"/>
                </a:lnTo>
                <a:lnTo>
                  <a:pt x="0" y="2026132"/>
                </a:lnTo>
                <a:lnTo>
                  <a:pt x="3726220" y="2026132"/>
                </a:lnTo>
                <a:lnTo>
                  <a:pt x="37262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40269" y="-143312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57576" y="3721452"/>
            <a:ext cx="8740697" cy="2417640"/>
          </a:xfrm>
          <a:custGeom>
            <a:avLst/>
            <a:gdLst/>
            <a:ahLst/>
            <a:cxnLst/>
            <a:rect l="l" t="t" r="r" b="b"/>
            <a:pathLst>
              <a:path w="8740697" h="2417640">
                <a:moveTo>
                  <a:pt x="0" y="0"/>
                </a:moveTo>
                <a:lnTo>
                  <a:pt x="8740697" y="0"/>
                </a:lnTo>
                <a:lnTo>
                  <a:pt x="8740697" y="2417640"/>
                </a:lnTo>
                <a:lnTo>
                  <a:pt x="0" y="241764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46040" t="-519257" r="-318582" b="-325624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895079" y="2117418"/>
            <a:ext cx="9139714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b="1" dirty="0" err="1" smtClean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步驟</a:t>
            </a:r>
            <a:r>
              <a:rPr lang="zh-TW" altLang="en-US" sz="6299" b="1" dirty="0" smtClean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六</a:t>
            </a:r>
            <a:r>
              <a:rPr lang="en-US" sz="6299" b="1" dirty="0" smtClean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:</a:t>
            </a:r>
            <a:r>
              <a:rPr lang="en-US" sz="62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點選</a:t>
            </a:r>
            <a:r>
              <a:rPr lang="en-US" sz="6299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  </a:t>
            </a:r>
            <a:r>
              <a:rPr lang="en-US" sz="6299" b="1" dirty="0" err="1">
                <a:solidFill>
                  <a:srgbClr val="00BF63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前往報名</a:t>
            </a:r>
            <a:endParaRPr lang="en-US" sz="6299" b="1" dirty="0">
              <a:solidFill>
                <a:srgbClr val="00BF63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78751">
            <a:off x="3012685" y="784692"/>
            <a:ext cx="12262631" cy="8717616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28700" y="6985046"/>
            <a:ext cx="2593961" cy="2273254"/>
          </a:xfrm>
          <a:custGeom>
            <a:avLst/>
            <a:gdLst/>
            <a:ahLst/>
            <a:cxnLst/>
            <a:rect l="l" t="t" r="r" b="b"/>
            <a:pathLst>
              <a:path w="2593961" h="2273254">
                <a:moveTo>
                  <a:pt x="2593961" y="0"/>
                </a:moveTo>
                <a:lnTo>
                  <a:pt x="0" y="0"/>
                </a:lnTo>
                <a:lnTo>
                  <a:pt x="0" y="2273254"/>
                </a:lnTo>
                <a:lnTo>
                  <a:pt x="2593961" y="2273254"/>
                </a:lnTo>
                <a:lnTo>
                  <a:pt x="259396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386142">
            <a:off x="9704580" y="4902176"/>
            <a:ext cx="7831247" cy="5396441"/>
          </a:xfrm>
          <a:custGeom>
            <a:avLst/>
            <a:gdLst/>
            <a:ahLst/>
            <a:cxnLst/>
            <a:rect l="l" t="t" r="r" b="b"/>
            <a:pathLst>
              <a:path w="7831247" h="5396441">
                <a:moveTo>
                  <a:pt x="0" y="0"/>
                </a:moveTo>
                <a:lnTo>
                  <a:pt x="7831247" y="0"/>
                </a:lnTo>
                <a:lnTo>
                  <a:pt x="7831247" y="5396441"/>
                </a:lnTo>
                <a:lnTo>
                  <a:pt x="0" y="53964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02431" y="7845666"/>
            <a:ext cx="1795941" cy="1795941"/>
          </a:xfrm>
          <a:custGeom>
            <a:avLst/>
            <a:gdLst/>
            <a:ahLst/>
            <a:cxnLst/>
            <a:rect l="l" t="t" r="r" b="b"/>
            <a:pathLst>
              <a:path w="1795941" h="1795941">
                <a:moveTo>
                  <a:pt x="0" y="0"/>
                </a:moveTo>
                <a:lnTo>
                  <a:pt x="1795942" y="0"/>
                </a:lnTo>
                <a:lnTo>
                  <a:pt x="1795942" y="1795941"/>
                </a:lnTo>
                <a:lnTo>
                  <a:pt x="0" y="1795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71441" flipH="1">
            <a:off x="13440208" y="892706"/>
            <a:ext cx="3726220" cy="2026132"/>
          </a:xfrm>
          <a:custGeom>
            <a:avLst/>
            <a:gdLst/>
            <a:ahLst/>
            <a:cxnLst/>
            <a:rect l="l" t="t" r="r" b="b"/>
            <a:pathLst>
              <a:path w="3726220" h="2026132">
                <a:moveTo>
                  <a:pt x="3726220" y="0"/>
                </a:moveTo>
                <a:lnTo>
                  <a:pt x="0" y="0"/>
                </a:lnTo>
                <a:lnTo>
                  <a:pt x="0" y="2026132"/>
                </a:lnTo>
                <a:lnTo>
                  <a:pt x="3726220" y="2026132"/>
                </a:lnTo>
                <a:lnTo>
                  <a:pt x="37262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40269" y="-143312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90940" y="2595926"/>
            <a:ext cx="10929264" cy="6147711"/>
          </a:xfrm>
          <a:custGeom>
            <a:avLst/>
            <a:gdLst/>
            <a:ahLst/>
            <a:cxnLst/>
            <a:rect l="l" t="t" r="r" b="b"/>
            <a:pathLst>
              <a:path w="10929264" h="6147711">
                <a:moveTo>
                  <a:pt x="0" y="0"/>
                </a:moveTo>
                <a:lnTo>
                  <a:pt x="10929264" y="0"/>
                </a:lnTo>
                <a:lnTo>
                  <a:pt x="10929264" y="6147710"/>
                </a:lnTo>
                <a:lnTo>
                  <a:pt x="0" y="614771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29996" y="914400"/>
            <a:ext cx="11546519" cy="1068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b="1" dirty="0" err="1" smtClean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步驟</a:t>
            </a:r>
            <a:r>
              <a:rPr lang="zh-TW" altLang="en-US" sz="6299" b="1" dirty="0" smtClean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七</a:t>
            </a:r>
            <a:r>
              <a:rPr lang="en-US" sz="6299" b="1" dirty="0" smtClean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:</a:t>
            </a:r>
            <a:r>
              <a:rPr lang="en-US" sz="62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依序填寫資料並上傳</a:t>
            </a:r>
            <a:endParaRPr lang="en-US" sz="6299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78751">
            <a:off x="3012685" y="784692"/>
            <a:ext cx="12262631" cy="8717616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28700" y="6985046"/>
            <a:ext cx="2593961" cy="2273254"/>
          </a:xfrm>
          <a:custGeom>
            <a:avLst/>
            <a:gdLst/>
            <a:ahLst/>
            <a:cxnLst/>
            <a:rect l="l" t="t" r="r" b="b"/>
            <a:pathLst>
              <a:path w="2593961" h="2273254">
                <a:moveTo>
                  <a:pt x="2593961" y="0"/>
                </a:moveTo>
                <a:lnTo>
                  <a:pt x="0" y="0"/>
                </a:lnTo>
                <a:lnTo>
                  <a:pt x="0" y="2273254"/>
                </a:lnTo>
                <a:lnTo>
                  <a:pt x="2593961" y="2273254"/>
                </a:lnTo>
                <a:lnTo>
                  <a:pt x="259396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386142">
            <a:off x="9704580" y="4902176"/>
            <a:ext cx="7831247" cy="5396441"/>
          </a:xfrm>
          <a:custGeom>
            <a:avLst/>
            <a:gdLst/>
            <a:ahLst/>
            <a:cxnLst/>
            <a:rect l="l" t="t" r="r" b="b"/>
            <a:pathLst>
              <a:path w="7831247" h="5396441">
                <a:moveTo>
                  <a:pt x="0" y="0"/>
                </a:moveTo>
                <a:lnTo>
                  <a:pt x="7831247" y="0"/>
                </a:lnTo>
                <a:lnTo>
                  <a:pt x="7831247" y="5396441"/>
                </a:lnTo>
                <a:lnTo>
                  <a:pt x="0" y="53964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02431" y="7845666"/>
            <a:ext cx="1795941" cy="1795941"/>
          </a:xfrm>
          <a:custGeom>
            <a:avLst/>
            <a:gdLst/>
            <a:ahLst/>
            <a:cxnLst/>
            <a:rect l="l" t="t" r="r" b="b"/>
            <a:pathLst>
              <a:path w="1795941" h="1795941">
                <a:moveTo>
                  <a:pt x="0" y="0"/>
                </a:moveTo>
                <a:lnTo>
                  <a:pt x="1795942" y="0"/>
                </a:lnTo>
                <a:lnTo>
                  <a:pt x="1795942" y="1795941"/>
                </a:lnTo>
                <a:lnTo>
                  <a:pt x="0" y="1795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71441" flipH="1">
            <a:off x="13440208" y="892706"/>
            <a:ext cx="3726220" cy="2026132"/>
          </a:xfrm>
          <a:custGeom>
            <a:avLst/>
            <a:gdLst/>
            <a:ahLst/>
            <a:cxnLst/>
            <a:rect l="l" t="t" r="r" b="b"/>
            <a:pathLst>
              <a:path w="3726220" h="2026132">
                <a:moveTo>
                  <a:pt x="3726220" y="0"/>
                </a:moveTo>
                <a:lnTo>
                  <a:pt x="0" y="0"/>
                </a:lnTo>
                <a:lnTo>
                  <a:pt x="0" y="2026132"/>
                </a:lnTo>
                <a:lnTo>
                  <a:pt x="3726220" y="2026132"/>
                </a:lnTo>
                <a:lnTo>
                  <a:pt x="37262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40269" y="-143312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05492" y="3993225"/>
            <a:ext cx="12168057" cy="4128448"/>
          </a:xfrm>
          <a:custGeom>
            <a:avLst/>
            <a:gdLst/>
            <a:ahLst/>
            <a:cxnLst/>
            <a:rect l="l" t="t" r="r" b="b"/>
            <a:pathLst>
              <a:path w="12168057" h="4128448">
                <a:moveTo>
                  <a:pt x="0" y="0"/>
                </a:moveTo>
                <a:lnTo>
                  <a:pt x="12168057" y="0"/>
                </a:lnTo>
                <a:lnTo>
                  <a:pt x="12168057" y="4128448"/>
                </a:lnTo>
                <a:lnTo>
                  <a:pt x="0" y="412844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53580" t="-161966" r="-6351" b="-16897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29996" y="914400"/>
            <a:ext cx="11546519" cy="218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b="1" dirty="0" err="1" smtClean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步驟</a:t>
            </a:r>
            <a:r>
              <a:rPr lang="zh-TW" altLang="en-US" sz="6299" b="1" dirty="0" smtClean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八</a:t>
            </a:r>
            <a:r>
              <a:rPr lang="en-US" sz="6299" b="1" dirty="0" smtClean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:</a:t>
            </a:r>
            <a:r>
              <a:rPr lang="en-US" sz="62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資料送出前先按</a:t>
            </a:r>
            <a:r>
              <a:rPr lang="en-US" sz="6299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 </a:t>
            </a:r>
            <a:r>
              <a:rPr lang="en-US" sz="6299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暫存</a:t>
            </a:r>
            <a:endParaRPr lang="en-US" sz="6299" b="1" dirty="0">
              <a:solidFill>
                <a:srgbClr val="FF3131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ctr">
              <a:lnSpc>
                <a:spcPts val="8819"/>
              </a:lnSpc>
            </a:pPr>
            <a:r>
              <a:rPr lang="en-US" sz="62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送出後</a:t>
            </a:r>
            <a:r>
              <a:rPr lang="en-US" sz="6299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不可修改</a:t>
            </a:r>
            <a:endParaRPr lang="en-US" sz="6299" b="1" dirty="0">
              <a:solidFill>
                <a:srgbClr val="FF3131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78751">
            <a:off x="3012685" y="784692"/>
            <a:ext cx="12262631" cy="8717616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28700" y="6985046"/>
            <a:ext cx="2593961" cy="2273254"/>
          </a:xfrm>
          <a:custGeom>
            <a:avLst/>
            <a:gdLst/>
            <a:ahLst/>
            <a:cxnLst/>
            <a:rect l="l" t="t" r="r" b="b"/>
            <a:pathLst>
              <a:path w="2593961" h="2273254">
                <a:moveTo>
                  <a:pt x="2593961" y="0"/>
                </a:moveTo>
                <a:lnTo>
                  <a:pt x="0" y="0"/>
                </a:lnTo>
                <a:lnTo>
                  <a:pt x="0" y="2273254"/>
                </a:lnTo>
                <a:lnTo>
                  <a:pt x="2593961" y="2273254"/>
                </a:lnTo>
                <a:lnTo>
                  <a:pt x="259396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386142">
            <a:off x="9704580" y="4902176"/>
            <a:ext cx="7831247" cy="5396441"/>
          </a:xfrm>
          <a:custGeom>
            <a:avLst/>
            <a:gdLst/>
            <a:ahLst/>
            <a:cxnLst/>
            <a:rect l="l" t="t" r="r" b="b"/>
            <a:pathLst>
              <a:path w="7831247" h="5396441">
                <a:moveTo>
                  <a:pt x="0" y="0"/>
                </a:moveTo>
                <a:lnTo>
                  <a:pt x="7831247" y="0"/>
                </a:lnTo>
                <a:lnTo>
                  <a:pt x="7831247" y="5396441"/>
                </a:lnTo>
                <a:lnTo>
                  <a:pt x="0" y="53964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02431" y="7845666"/>
            <a:ext cx="1795941" cy="1795941"/>
          </a:xfrm>
          <a:custGeom>
            <a:avLst/>
            <a:gdLst/>
            <a:ahLst/>
            <a:cxnLst/>
            <a:rect l="l" t="t" r="r" b="b"/>
            <a:pathLst>
              <a:path w="1795941" h="1795941">
                <a:moveTo>
                  <a:pt x="0" y="0"/>
                </a:moveTo>
                <a:lnTo>
                  <a:pt x="1795942" y="0"/>
                </a:lnTo>
                <a:lnTo>
                  <a:pt x="1795942" y="1795941"/>
                </a:lnTo>
                <a:lnTo>
                  <a:pt x="0" y="1795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71441" flipH="1">
            <a:off x="13440208" y="892706"/>
            <a:ext cx="3726220" cy="2026132"/>
          </a:xfrm>
          <a:custGeom>
            <a:avLst/>
            <a:gdLst/>
            <a:ahLst/>
            <a:cxnLst/>
            <a:rect l="l" t="t" r="r" b="b"/>
            <a:pathLst>
              <a:path w="3726220" h="2026132">
                <a:moveTo>
                  <a:pt x="3726220" y="0"/>
                </a:moveTo>
                <a:lnTo>
                  <a:pt x="0" y="0"/>
                </a:lnTo>
                <a:lnTo>
                  <a:pt x="0" y="2026132"/>
                </a:lnTo>
                <a:lnTo>
                  <a:pt x="3726220" y="2026132"/>
                </a:lnTo>
                <a:lnTo>
                  <a:pt x="37262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40269" y="-143312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002059" y="3561795"/>
            <a:ext cx="11301259" cy="6356958"/>
          </a:xfrm>
          <a:custGeom>
            <a:avLst/>
            <a:gdLst/>
            <a:ahLst/>
            <a:cxnLst/>
            <a:rect l="l" t="t" r="r" b="b"/>
            <a:pathLst>
              <a:path w="11301259" h="6356958">
                <a:moveTo>
                  <a:pt x="0" y="0"/>
                </a:moveTo>
                <a:lnTo>
                  <a:pt x="11301259" y="0"/>
                </a:lnTo>
                <a:lnTo>
                  <a:pt x="113012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29996" y="914400"/>
            <a:ext cx="13060477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b="1" dirty="0" err="1" smtClean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步驟</a:t>
            </a:r>
            <a:r>
              <a:rPr lang="zh-TW" altLang="en-US" sz="6299" b="1" dirty="0" smtClean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九</a:t>
            </a:r>
            <a:r>
              <a:rPr lang="en-US" sz="6299" b="1" dirty="0" smtClean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:</a:t>
            </a:r>
            <a:r>
              <a:rPr lang="en-US" sz="62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資料送出後，回到</a:t>
            </a:r>
            <a:r>
              <a:rPr lang="en-US" sz="6299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會員專區</a:t>
            </a:r>
            <a:endParaRPr lang="en-US" sz="6299" b="1" dirty="0">
              <a:solidFill>
                <a:srgbClr val="FF3131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ctr">
              <a:lnSpc>
                <a:spcPts val="8819"/>
              </a:lnSpc>
            </a:pPr>
            <a:r>
              <a:rPr lang="en-US" sz="6299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按下</a:t>
            </a:r>
            <a:r>
              <a:rPr lang="en-US" sz="6299" b="1" dirty="0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  </a:t>
            </a:r>
            <a:r>
              <a:rPr lang="en-US" sz="62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戶外教育徵件與成果上傳</a:t>
            </a:r>
            <a:r>
              <a:rPr lang="en-US" sz="6299" b="1" dirty="0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   </a:t>
            </a:r>
          </a:p>
        </p:txBody>
      </p:sp>
      <p:sp>
        <p:nvSpPr>
          <p:cNvPr id="13" name="Freeform 13"/>
          <p:cNvSpPr/>
          <p:nvPr/>
        </p:nvSpPr>
        <p:spPr>
          <a:xfrm rot="9726958">
            <a:off x="9987320" y="5604809"/>
            <a:ext cx="3149065" cy="919527"/>
          </a:xfrm>
          <a:custGeom>
            <a:avLst/>
            <a:gdLst/>
            <a:ahLst/>
            <a:cxnLst/>
            <a:rect l="l" t="t" r="r" b="b"/>
            <a:pathLst>
              <a:path w="3149065" h="919527">
                <a:moveTo>
                  <a:pt x="0" y="0"/>
                </a:moveTo>
                <a:lnTo>
                  <a:pt x="3149065" y="0"/>
                </a:lnTo>
                <a:lnTo>
                  <a:pt x="3149065" y="919527"/>
                </a:lnTo>
                <a:lnTo>
                  <a:pt x="0" y="9195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78751">
            <a:off x="3012685" y="784692"/>
            <a:ext cx="12262631" cy="8717616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28700" y="6985046"/>
            <a:ext cx="2593961" cy="2273254"/>
          </a:xfrm>
          <a:custGeom>
            <a:avLst/>
            <a:gdLst/>
            <a:ahLst/>
            <a:cxnLst/>
            <a:rect l="l" t="t" r="r" b="b"/>
            <a:pathLst>
              <a:path w="2593961" h="2273254">
                <a:moveTo>
                  <a:pt x="2593961" y="0"/>
                </a:moveTo>
                <a:lnTo>
                  <a:pt x="0" y="0"/>
                </a:lnTo>
                <a:lnTo>
                  <a:pt x="0" y="2273254"/>
                </a:lnTo>
                <a:lnTo>
                  <a:pt x="2593961" y="2273254"/>
                </a:lnTo>
                <a:lnTo>
                  <a:pt x="259396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386142">
            <a:off x="9704580" y="4902176"/>
            <a:ext cx="7831247" cy="5396441"/>
          </a:xfrm>
          <a:custGeom>
            <a:avLst/>
            <a:gdLst/>
            <a:ahLst/>
            <a:cxnLst/>
            <a:rect l="l" t="t" r="r" b="b"/>
            <a:pathLst>
              <a:path w="7831247" h="5396441">
                <a:moveTo>
                  <a:pt x="0" y="0"/>
                </a:moveTo>
                <a:lnTo>
                  <a:pt x="7831247" y="0"/>
                </a:lnTo>
                <a:lnTo>
                  <a:pt x="7831247" y="5396441"/>
                </a:lnTo>
                <a:lnTo>
                  <a:pt x="0" y="53964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02431" y="7845666"/>
            <a:ext cx="1795941" cy="1795941"/>
          </a:xfrm>
          <a:custGeom>
            <a:avLst/>
            <a:gdLst/>
            <a:ahLst/>
            <a:cxnLst/>
            <a:rect l="l" t="t" r="r" b="b"/>
            <a:pathLst>
              <a:path w="1795941" h="1795941">
                <a:moveTo>
                  <a:pt x="0" y="0"/>
                </a:moveTo>
                <a:lnTo>
                  <a:pt x="1795942" y="0"/>
                </a:lnTo>
                <a:lnTo>
                  <a:pt x="1795942" y="1795941"/>
                </a:lnTo>
                <a:lnTo>
                  <a:pt x="0" y="1795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71441" flipH="1">
            <a:off x="13440208" y="892706"/>
            <a:ext cx="3726220" cy="2026132"/>
          </a:xfrm>
          <a:custGeom>
            <a:avLst/>
            <a:gdLst/>
            <a:ahLst/>
            <a:cxnLst/>
            <a:rect l="l" t="t" r="r" b="b"/>
            <a:pathLst>
              <a:path w="3726220" h="2026132">
                <a:moveTo>
                  <a:pt x="3726220" y="0"/>
                </a:moveTo>
                <a:lnTo>
                  <a:pt x="0" y="0"/>
                </a:lnTo>
                <a:lnTo>
                  <a:pt x="0" y="2026132"/>
                </a:lnTo>
                <a:lnTo>
                  <a:pt x="3726220" y="2026132"/>
                </a:lnTo>
                <a:lnTo>
                  <a:pt x="37262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40269" y="-143312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2982" y="4676081"/>
            <a:ext cx="16376442" cy="1346913"/>
          </a:xfrm>
          <a:custGeom>
            <a:avLst/>
            <a:gdLst/>
            <a:ahLst/>
            <a:cxnLst/>
            <a:rect l="l" t="t" r="r" b="b"/>
            <a:pathLst>
              <a:path w="16376442" h="1346913">
                <a:moveTo>
                  <a:pt x="0" y="0"/>
                </a:moveTo>
                <a:lnTo>
                  <a:pt x="16376442" y="0"/>
                </a:lnTo>
                <a:lnTo>
                  <a:pt x="16376442" y="1346913"/>
                </a:lnTo>
                <a:lnTo>
                  <a:pt x="0" y="134691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4715" t="-511168" r="-14494" b="-272514"/>
            </a:stretch>
          </a:blipFill>
        </p:spPr>
      </p:sp>
      <p:sp>
        <p:nvSpPr>
          <p:cNvPr id="12" name="Freeform 12"/>
          <p:cNvSpPr/>
          <p:nvPr/>
        </p:nvSpPr>
        <p:spPr>
          <a:xfrm rot="-9371608">
            <a:off x="14147429" y="5943369"/>
            <a:ext cx="3442085" cy="1005089"/>
          </a:xfrm>
          <a:custGeom>
            <a:avLst/>
            <a:gdLst/>
            <a:ahLst/>
            <a:cxnLst/>
            <a:rect l="l" t="t" r="r" b="b"/>
            <a:pathLst>
              <a:path w="3442085" h="1005089">
                <a:moveTo>
                  <a:pt x="0" y="0"/>
                </a:moveTo>
                <a:lnTo>
                  <a:pt x="3442085" y="0"/>
                </a:lnTo>
                <a:lnTo>
                  <a:pt x="3442085" y="1005089"/>
                </a:lnTo>
                <a:lnTo>
                  <a:pt x="0" y="10050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29996" y="914400"/>
            <a:ext cx="13060477" cy="3297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步驟十:資料送出後，回到</a:t>
            </a:r>
            <a:r>
              <a:rPr lang="en-US" sz="6299" b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會員專區</a:t>
            </a:r>
          </a:p>
          <a:p>
            <a:pPr algn="ctr">
              <a:lnSpc>
                <a:spcPts val="8819"/>
              </a:lnSpc>
            </a:pPr>
            <a:r>
              <a:rPr lang="en-US" sz="6299" b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按下   </a:t>
            </a:r>
            <a:r>
              <a:rPr lang="en-US" sz="62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戶外教育徵件與成果上傳</a:t>
            </a:r>
            <a:r>
              <a:rPr lang="en-US" sz="6299" b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</a:t>
            </a:r>
          </a:p>
          <a:p>
            <a:pPr algn="ctr">
              <a:lnSpc>
                <a:spcPts val="8819"/>
              </a:lnSpc>
            </a:pPr>
            <a:r>
              <a:rPr lang="en-US" sz="6299" b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檢視是否    上傳成功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78751">
            <a:off x="3012685" y="784692"/>
            <a:ext cx="12262631" cy="8717616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7547649"/>
            <a:ext cx="2389371" cy="2093958"/>
          </a:xfrm>
          <a:custGeom>
            <a:avLst/>
            <a:gdLst/>
            <a:ahLst/>
            <a:cxnLst/>
            <a:rect l="l" t="t" r="r" b="b"/>
            <a:pathLst>
              <a:path w="2389371" h="2093958">
                <a:moveTo>
                  <a:pt x="2389371" y="0"/>
                </a:moveTo>
                <a:lnTo>
                  <a:pt x="0" y="0"/>
                </a:lnTo>
                <a:lnTo>
                  <a:pt x="0" y="2093958"/>
                </a:lnTo>
                <a:lnTo>
                  <a:pt x="2389371" y="2093958"/>
                </a:lnTo>
                <a:lnTo>
                  <a:pt x="238937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386142">
            <a:off x="9704580" y="4902176"/>
            <a:ext cx="7831247" cy="5396441"/>
          </a:xfrm>
          <a:custGeom>
            <a:avLst/>
            <a:gdLst/>
            <a:ahLst/>
            <a:cxnLst/>
            <a:rect l="l" t="t" r="r" b="b"/>
            <a:pathLst>
              <a:path w="7831247" h="5396441">
                <a:moveTo>
                  <a:pt x="0" y="0"/>
                </a:moveTo>
                <a:lnTo>
                  <a:pt x="7831247" y="0"/>
                </a:lnTo>
                <a:lnTo>
                  <a:pt x="7831247" y="5396441"/>
                </a:lnTo>
                <a:lnTo>
                  <a:pt x="0" y="53964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40269" y="-143312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09201" y="4493437"/>
            <a:ext cx="1795941" cy="1795941"/>
          </a:xfrm>
          <a:custGeom>
            <a:avLst/>
            <a:gdLst/>
            <a:ahLst/>
            <a:cxnLst/>
            <a:rect l="l" t="t" r="r" b="b"/>
            <a:pathLst>
              <a:path w="1795941" h="1795941">
                <a:moveTo>
                  <a:pt x="0" y="0"/>
                </a:moveTo>
                <a:lnTo>
                  <a:pt x="1795941" y="0"/>
                </a:lnTo>
                <a:lnTo>
                  <a:pt x="1795941" y="1795942"/>
                </a:lnTo>
                <a:lnTo>
                  <a:pt x="0" y="17959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94686" y="1028700"/>
            <a:ext cx="14079350" cy="7830227"/>
          </a:xfrm>
          <a:custGeom>
            <a:avLst/>
            <a:gdLst/>
            <a:ahLst/>
            <a:cxnLst/>
            <a:rect l="l" t="t" r="r" b="b"/>
            <a:pathLst>
              <a:path w="14079350" h="7830227">
                <a:moveTo>
                  <a:pt x="0" y="0"/>
                </a:moveTo>
                <a:lnTo>
                  <a:pt x="14079350" y="0"/>
                </a:lnTo>
                <a:lnTo>
                  <a:pt x="14079350" y="7830227"/>
                </a:lnTo>
                <a:lnTo>
                  <a:pt x="0" y="78302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9951" t="-39949" r="-25729" b="-17509"/>
            </a:stretch>
          </a:blipFill>
        </p:spPr>
      </p:sp>
      <p:sp>
        <p:nvSpPr>
          <p:cNvPr id="11" name="Freeform 11"/>
          <p:cNvSpPr/>
          <p:nvPr/>
        </p:nvSpPr>
        <p:spPr>
          <a:xfrm rot="2171441" flipH="1">
            <a:off x="13440208" y="892706"/>
            <a:ext cx="3726220" cy="2026132"/>
          </a:xfrm>
          <a:custGeom>
            <a:avLst/>
            <a:gdLst/>
            <a:ahLst/>
            <a:cxnLst/>
            <a:rect l="l" t="t" r="r" b="b"/>
            <a:pathLst>
              <a:path w="3726220" h="2026132">
                <a:moveTo>
                  <a:pt x="3726220" y="0"/>
                </a:moveTo>
                <a:lnTo>
                  <a:pt x="0" y="0"/>
                </a:lnTo>
                <a:lnTo>
                  <a:pt x="0" y="2026132"/>
                </a:lnTo>
                <a:lnTo>
                  <a:pt x="3726220" y="2026132"/>
                </a:lnTo>
                <a:lnTo>
                  <a:pt x="372622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8646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H="1">
            <a:off x="8526797" y="4598737"/>
            <a:ext cx="13826911" cy="6636917"/>
          </a:xfrm>
          <a:custGeom>
            <a:avLst/>
            <a:gdLst/>
            <a:ahLst/>
            <a:cxnLst/>
            <a:rect l="l" t="t" r="r" b="b"/>
            <a:pathLst>
              <a:path w="13826911" h="6636917">
                <a:moveTo>
                  <a:pt x="13826911" y="0"/>
                </a:moveTo>
                <a:lnTo>
                  <a:pt x="0" y="0"/>
                </a:lnTo>
                <a:lnTo>
                  <a:pt x="0" y="6636918"/>
                </a:lnTo>
                <a:lnTo>
                  <a:pt x="13826911" y="6636918"/>
                </a:lnTo>
                <a:lnTo>
                  <a:pt x="138269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84664" y="1170219"/>
            <a:ext cx="12402982" cy="248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435"/>
              </a:lnSpc>
              <a:spcBef>
                <a:spcPct val="0"/>
              </a:spcBef>
            </a:pPr>
            <a:r>
              <a:rPr lang="en-US" sz="19006" u="none" strike="noStrike">
                <a:solidFill>
                  <a:srgbClr val="000000"/>
                </a:solidFill>
                <a:latin typeface="Sensei"/>
                <a:ea typeface="Sensei"/>
                <a:cs typeface="Sensei"/>
                <a:sym typeface="Sensei"/>
              </a:rPr>
              <a:t>Thank You</a:t>
            </a:r>
          </a:p>
        </p:txBody>
      </p:sp>
      <p:sp>
        <p:nvSpPr>
          <p:cNvPr id="7" name="Freeform 7"/>
          <p:cNvSpPr/>
          <p:nvPr/>
        </p:nvSpPr>
        <p:spPr>
          <a:xfrm rot="1122844">
            <a:off x="64477" y="-1296756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2374523"/>
            <a:ext cx="8247364" cy="7842494"/>
          </a:xfrm>
          <a:custGeom>
            <a:avLst/>
            <a:gdLst/>
            <a:ahLst/>
            <a:cxnLst/>
            <a:rect l="l" t="t" r="r" b="b"/>
            <a:pathLst>
              <a:path w="8247364" h="7842494">
                <a:moveTo>
                  <a:pt x="0" y="0"/>
                </a:moveTo>
                <a:lnTo>
                  <a:pt x="8247364" y="0"/>
                </a:lnTo>
                <a:lnTo>
                  <a:pt x="8247364" y="7842494"/>
                </a:lnTo>
                <a:lnTo>
                  <a:pt x="0" y="7842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78751">
            <a:off x="781421" y="438312"/>
            <a:ext cx="11300318" cy="8033499"/>
          </a:xfrm>
          <a:custGeom>
            <a:avLst/>
            <a:gdLst/>
            <a:ahLst/>
            <a:cxnLst/>
            <a:rect l="l" t="t" r="r" b="b"/>
            <a:pathLst>
              <a:path w="11300318" h="8033499">
                <a:moveTo>
                  <a:pt x="0" y="0"/>
                </a:moveTo>
                <a:lnTo>
                  <a:pt x="11300318" y="0"/>
                </a:lnTo>
                <a:lnTo>
                  <a:pt x="11300318" y="8033499"/>
                </a:lnTo>
                <a:lnTo>
                  <a:pt x="0" y="8033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84817" flipH="1">
            <a:off x="11367158" y="-2122598"/>
            <a:ext cx="6664628" cy="5137823"/>
          </a:xfrm>
          <a:custGeom>
            <a:avLst/>
            <a:gdLst/>
            <a:ahLst/>
            <a:cxnLst/>
            <a:rect l="l" t="t" r="r" b="b"/>
            <a:pathLst>
              <a:path w="6664628" h="5137823">
                <a:moveTo>
                  <a:pt x="6664628" y="0"/>
                </a:moveTo>
                <a:lnTo>
                  <a:pt x="0" y="0"/>
                </a:lnTo>
                <a:lnTo>
                  <a:pt x="0" y="5137823"/>
                </a:lnTo>
                <a:lnTo>
                  <a:pt x="6664628" y="5137823"/>
                </a:lnTo>
                <a:lnTo>
                  <a:pt x="66646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148060">
            <a:off x="-697469" y="4200859"/>
            <a:ext cx="13603741" cy="7850499"/>
            <a:chOff x="0" y="0"/>
            <a:chExt cx="18138322" cy="10467332"/>
          </a:xfrm>
        </p:grpSpPr>
        <p:sp>
          <p:nvSpPr>
            <p:cNvPr id="8" name="Freeform 8"/>
            <p:cNvSpPr/>
            <p:nvPr/>
          </p:nvSpPr>
          <p:spPr>
            <a:xfrm rot="-8583258" flipH="1" flipV="1">
              <a:off x="970639" y="1649718"/>
              <a:ext cx="7393471" cy="5699694"/>
            </a:xfrm>
            <a:custGeom>
              <a:avLst/>
              <a:gdLst/>
              <a:ahLst/>
              <a:cxnLst/>
              <a:rect l="l" t="t" r="r" b="b"/>
              <a:pathLst>
                <a:path w="7393471" h="5699694">
                  <a:moveTo>
                    <a:pt x="7393470" y="5699694"/>
                  </a:moveTo>
                  <a:lnTo>
                    <a:pt x="0" y="5699694"/>
                  </a:lnTo>
                  <a:lnTo>
                    <a:pt x="0" y="0"/>
                  </a:lnTo>
                  <a:lnTo>
                    <a:pt x="7393470" y="0"/>
                  </a:lnTo>
                  <a:lnTo>
                    <a:pt x="7393470" y="5699694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3229095" flipH="1" flipV="1">
              <a:off x="9958975" y="2951269"/>
              <a:ext cx="7393471" cy="5699694"/>
            </a:xfrm>
            <a:custGeom>
              <a:avLst/>
              <a:gdLst/>
              <a:ahLst/>
              <a:cxnLst/>
              <a:rect l="l" t="t" r="r" b="b"/>
              <a:pathLst>
                <a:path w="7393471" h="5699694">
                  <a:moveTo>
                    <a:pt x="7393470" y="5699693"/>
                  </a:moveTo>
                  <a:lnTo>
                    <a:pt x="0" y="5699693"/>
                  </a:lnTo>
                  <a:lnTo>
                    <a:pt x="0" y="0"/>
                  </a:lnTo>
                  <a:lnTo>
                    <a:pt x="7393470" y="0"/>
                  </a:lnTo>
                  <a:lnTo>
                    <a:pt x="7393470" y="5699693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621111" y="1259534"/>
            <a:ext cx="17009982" cy="2201865"/>
          </a:xfrm>
          <a:custGeom>
            <a:avLst/>
            <a:gdLst/>
            <a:ahLst/>
            <a:cxnLst/>
            <a:rect l="l" t="t" r="r" b="b"/>
            <a:pathLst>
              <a:path w="17009982" h="2201865">
                <a:moveTo>
                  <a:pt x="0" y="0"/>
                </a:moveTo>
                <a:lnTo>
                  <a:pt x="17009982" y="0"/>
                </a:lnTo>
                <a:lnTo>
                  <a:pt x="17009982" y="2201866"/>
                </a:lnTo>
                <a:lnTo>
                  <a:pt x="0" y="220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7684" t="-302010" r="-20997" b="-244079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1825562" y="2958462"/>
            <a:ext cx="6462438" cy="7328538"/>
          </a:xfrm>
          <a:custGeom>
            <a:avLst/>
            <a:gdLst/>
            <a:ahLst/>
            <a:cxnLst/>
            <a:rect l="l" t="t" r="r" b="b"/>
            <a:pathLst>
              <a:path w="6462438" h="7328538">
                <a:moveTo>
                  <a:pt x="6462438" y="0"/>
                </a:moveTo>
                <a:lnTo>
                  <a:pt x="0" y="0"/>
                </a:lnTo>
                <a:lnTo>
                  <a:pt x="0" y="7328538"/>
                </a:lnTo>
                <a:lnTo>
                  <a:pt x="6462438" y="7328538"/>
                </a:lnTo>
                <a:lnTo>
                  <a:pt x="646243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78751">
            <a:off x="3012685" y="784692"/>
            <a:ext cx="12262631" cy="8717616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386142">
            <a:off x="9704580" y="4902176"/>
            <a:ext cx="7831247" cy="5396441"/>
          </a:xfrm>
          <a:custGeom>
            <a:avLst/>
            <a:gdLst/>
            <a:ahLst/>
            <a:cxnLst/>
            <a:rect l="l" t="t" r="r" b="b"/>
            <a:pathLst>
              <a:path w="7831247" h="5396441">
                <a:moveTo>
                  <a:pt x="0" y="0"/>
                </a:moveTo>
                <a:lnTo>
                  <a:pt x="7831247" y="0"/>
                </a:lnTo>
                <a:lnTo>
                  <a:pt x="7831247" y="5396441"/>
                </a:lnTo>
                <a:lnTo>
                  <a:pt x="0" y="5396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38751" y="6985046"/>
            <a:ext cx="1795941" cy="1795941"/>
          </a:xfrm>
          <a:custGeom>
            <a:avLst/>
            <a:gdLst/>
            <a:ahLst/>
            <a:cxnLst/>
            <a:rect l="l" t="t" r="r" b="b"/>
            <a:pathLst>
              <a:path w="1795941" h="1795941">
                <a:moveTo>
                  <a:pt x="0" y="0"/>
                </a:moveTo>
                <a:lnTo>
                  <a:pt x="1795941" y="0"/>
                </a:lnTo>
                <a:lnTo>
                  <a:pt x="1795941" y="1795942"/>
                </a:lnTo>
                <a:lnTo>
                  <a:pt x="0" y="17959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171441" flipH="1">
            <a:off x="13440208" y="892706"/>
            <a:ext cx="3726220" cy="2026132"/>
          </a:xfrm>
          <a:custGeom>
            <a:avLst/>
            <a:gdLst/>
            <a:ahLst/>
            <a:cxnLst/>
            <a:rect l="l" t="t" r="r" b="b"/>
            <a:pathLst>
              <a:path w="3726220" h="2026132">
                <a:moveTo>
                  <a:pt x="3726220" y="0"/>
                </a:moveTo>
                <a:lnTo>
                  <a:pt x="0" y="0"/>
                </a:lnTo>
                <a:lnTo>
                  <a:pt x="0" y="2026132"/>
                </a:lnTo>
                <a:lnTo>
                  <a:pt x="3726220" y="2026132"/>
                </a:lnTo>
                <a:lnTo>
                  <a:pt x="372622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40269" y="-143312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69922" y="240968"/>
            <a:ext cx="11899160" cy="8784416"/>
          </a:xfrm>
          <a:custGeom>
            <a:avLst/>
            <a:gdLst/>
            <a:ahLst/>
            <a:cxnLst/>
            <a:rect l="l" t="t" r="r" b="b"/>
            <a:pathLst>
              <a:path w="11899160" h="8784416">
                <a:moveTo>
                  <a:pt x="0" y="0"/>
                </a:moveTo>
                <a:lnTo>
                  <a:pt x="11899160" y="0"/>
                </a:lnTo>
                <a:lnTo>
                  <a:pt x="11899160" y="8784415"/>
                </a:lnTo>
                <a:lnTo>
                  <a:pt x="0" y="87844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5632" t="-41851" r="-61807" b="-31446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28700" y="5330343"/>
            <a:ext cx="4482108" cy="3927957"/>
          </a:xfrm>
          <a:custGeom>
            <a:avLst/>
            <a:gdLst/>
            <a:ahLst/>
            <a:cxnLst/>
            <a:rect l="l" t="t" r="r" b="b"/>
            <a:pathLst>
              <a:path w="4482108" h="3927957">
                <a:moveTo>
                  <a:pt x="4482108" y="0"/>
                </a:moveTo>
                <a:lnTo>
                  <a:pt x="0" y="0"/>
                </a:lnTo>
                <a:lnTo>
                  <a:pt x="0" y="3927957"/>
                </a:lnTo>
                <a:lnTo>
                  <a:pt x="4482108" y="3927957"/>
                </a:lnTo>
                <a:lnTo>
                  <a:pt x="448210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0" y="0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22547" flipH="1">
            <a:off x="13099616" y="573605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5337595" y="0"/>
                </a:moveTo>
                <a:lnTo>
                  <a:pt x="0" y="0"/>
                </a:lnTo>
                <a:lnTo>
                  <a:pt x="0" y="4114800"/>
                </a:lnTo>
                <a:lnTo>
                  <a:pt x="5337595" y="4114800"/>
                </a:lnTo>
                <a:lnTo>
                  <a:pt x="53375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10097">
            <a:off x="5483368" y="7484094"/>
            <a:ext cx="3040411" cy="2631337"/>
          </a:xfrm>
          <a:custGeom>
            <a:avLst/>
            <a:gdLst/>
            <a:ahLst/>
            <a:cxnLst/>
            <a:rect l="l" t="t" r="r" b="b"/>
            <a:pathLst>
              <a:path w="3040411" h="2631337">
                <a:moveTo>
                  <a:pt x="0" y="0"/>
                </a:moveTo>
                <a:lnTo>
                  <a:pt x="3040411" y="0"/>
                </a:lnTo>
                <a:lnTo>
                  <a:pt x="3040411" y="2631337"/>
                </a:lnTo>
                <a:lnTo>
                  <a:pt x="0" y="2631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47499" y="772148"/>
            <a:ext cx="14593003" cy="6685304"/>
          </a:xfrm>
          <a:custGeom>
            <a:avLst/>
            <a:gdLst/>
            <a:ahLst/>
            <a:cxnLst/>
            <a:rect l="l" t="t" r="r" b="b"/>
            <a:pathLst>
              <a:path w="14593003" h="6685304">
                <a:moveTo>
                  <a:pt x="0" y="0"/>
                </a:moveTo>
                <a:lnTo>
                  <a:pt x="14593002" y="0"/>
                </a:lnTo>
                <a:lnTo>
                  <a:pt x="14593002" y="6685304"/>
                </a:lnTo>
                <a:lnTo>
                  <a:pt x="0" y="66853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9926" t="-93254" r="-66759" b="-97361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15788" y="5575164"/>
            <a:ext cx="3706019" cy="4126135"/>
          </a:xfrm>
          <a:custGeom>
            <a:avLst/>
            <a:gdLst/>
            <a:ahLst/>
            <a:cxnLst/>
            <a:rect l="l" t="t" r="r" b="b"/>
            <a:pathLst>
              <a:path w="3706019" h="4126135">
                <a:moveTo>
                  <a:pt x="3706019" y="0"/>
                </a:moveTo>
                <a:lnTo>
                  <a:pt x="0" y="0"/>
                </a:lnTo>
                <a:lnTo>
                  <a:pt x="0" y="4126135"/>
                </a:lnTo>
                <a:lnTo>
                  <a:pt x="3706019" y="4126135"/>
                </a:lnTo>
                <a:lnTo>
                  <a:pt x="370601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4295" flipH="1">
            <a:off x="9864958" y="6991077"/>
            <a:ext cx="2951275" cy="1604756"/>
          </a:xfrm>
          <a:custGeom>
            <a:avLst/>
            <a:gdLst/>
            <a:ahLst/>
            <a:cxnLst/>
            <a:rect l="l" t="t" r="r" b="b"/>
            <a:pathLst>
              <a:path w="2951275" h="1604756">
                <a:moveTo>
                  <a:pt x="2951275" y="0"/>
                </a:moveTo>
                <a:lnTo>
                  <a:pt x="0" y="0"/>
                </a:lnTo>
                <a:lnTo>
                  <a:pt x="0" y="1604755"/>
                </a:lnTo>
                <a:lnTo>
                  <a:pt x="2951275" y="1604755"/>
                </a:lnTo>
                <a:lnTo>
                  <a:pt x="295127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5692" y="-35094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10333934">
            <a:off x="10246281" y="5612875"/>
            <a:ext cx="7831247" cy="5396441"/>
          </a:xfrm>
          <a:custGeom>
            <a:avLst/>
            <a:gdLst/>
            <a:ahLst/>
            <a:cxnLst/>
            <a:rect l="l" t="t" r="r" b="b"/>
            <a:pathLst>
              <a:path w="7831247" h="5396441">
                <a:moveTo>
                  <a:pt x="0" y="0"/>
                </a:moveTo>
                <a:lnTo>
                  <a:pt x="7831247" y="0"/>
                </a:lnTo>
                <a:lnTo>
                  <a:pt x="7831247" y="5396441"/>
                </a:lnTo>
                <a:lnTo>
                  <a:pt x="0" y="5396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8751">
            <a:off x="6112028" y="605159"/>
            <a:ext cx="11407309" cy="8109559"/>
          </a:xfrm>
          <a:custGeom>
            <a:avLst/>
            <a:gdLst/>
            <a:ahLst/>
            <a:cxnLst/>
            <a:rect l="l" t="t" r="r" b="b"/>
            <a:pathLst>
              <a:path w="11407309" h="8109559">
                <a:moveTo>
                  <a:pt x="0" y="0"/>
                </a:moveTo>
                <a:lnTo>
                  <a:pt x="11407308" y="0"/>
                </a:lnTo>
                <a:lnTo>
                  <a:pt x="11407308" y="8109559"/>
                </a:lnTo>
                <a:lnTo>
                  <a:pt x="0" y="81095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8527" y="4837910"/>
            <a:ext cx="4795294" cy="4420390"/>
          </a:xfrm>
          <a:custGeom>
            <a:avLst/>
            <a:gdLst/>
            <a:ahLst/>
            <a:cxnLst/>
            <a:rect l="l" t="t" r="r" b="b"/>
            <a:pathLst>
              <a:path w="4795294" h="4420390">
                <a:moveTo>
                  <a:pt x="0" y="0"/>
                </a:moveTo>
                <a:lnTo>
                  <a:pt x="4795295" y="0"/>
                </a:lnTo>
                <a:lnTo>
                  <a:pt x="4795295" y="4420390"/>
                </a:lnTo>
                <a:lnTo>
                  <a:pt x="0" y="44203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-1364941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63697" y="1028700"/>
            <a:ext cx="14447021" cy="7815601"/>
          </a:xfrm>
          <a:custGeom>
            <a:avLst/>
            <a:gdLst/>
            <a:ahLst/>
            <a:cxnLst/>
            <a:rect l="l" t="t" r="r" b="b"/>
            <a:pathLst>
              <a:path w="14447021" h="7815601">
                <a:moveTo>
                  <a:pt x="0" y="0"/>
                </a:moveTo>
                <a:lnTo>
                  <a:pt x="14447021" y="0"/>
                </a:lnTo>
                <a:lnTo>
                  <a:pt x="14447021" y="7815601"/>
                </a:lnTo>
                <a:lnTo>
                  <a:pt x="0" y="78156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70499" t="-99313" r="-68126" b="-48802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576" y="1028700"/>
            <a:ext cx="16786724" cy="8071281"/>
          </a:xfrm>
          <a:custGeom>
            <a:avLst/>
            <a:gdLst/>
            <a:ahLst/>
            <a:cxnLst/>
            <a:rect l="l" t="t" r="r" b="b"/>
            <a:pathLst>
              <a:path w="16786724" h="8071281">
                <a:moveTo>
                  <a:pt x="0" y="0"/>
                </a:moveTo>
                <a:lnTo>
                  <a:pt x="16786724" y="0"/>
                </a:lnTo>
                <a:lnTo>
                  <a:pt x="16786724" y="8071281"/>
                </a:lnTo>
                <a:lnTo>
                  <a:pt x="0" y="80712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401" t="-65837" r="-56146" b="-92179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70198"/>
            <a:ext cx="817880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關於自導式手冊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7267092"/>
            <a:ext cx="16230600" cy="161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2" tooltip="https://tpomec.tp.edu.tw/archive/file/6Ie65YyX5o6i57Si6aSo5a2457_S5Zau77yI6Laj5a2457_S77yJMDcxNG9r5tw5sm9qt.pdf"/>
              </a:rPr>
              <a:t>https://tpomec.tp.edu.tw/archive/file/6Ie65YyX5o6i57Si6aSo5a2457_S5Zau77yI6Laj5a2457_S77yJMDcxNG9r5tw5sm9qt.pdf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8750" y="6072342"/>
            <a:ext cx="706715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臺北探索館自導式手冊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172</Words>
  <Application>Microsoft Office PowerPoint</Application>
  <PresentationFormat>自訂</PresentationFormat>
  <Paragraphs>48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9" baseType="lpstr">
      <vt:lpstr>One Little Font</vt:lpstr>
      <vt:lpstr>Arial</vt:lpstr>
      <vt:lpstr>Noto Sans T Chinese Bold</vt:lpstr>
      <vt:lpstr>Arimo</vt:lpstr>
      <vt:lpstr>TT Commons Pro</vt:lpstr>
      <vt:lpstr>芫荽</vt:lpstr>
      <vt:lpstr>Calibri</vt:lpstr>
      <vt:lpstr>Sensei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臺北市114學年度 推動與發展國民中小學 戶外教育徵件計畫 說明會</dc:title>
  <cp:lastModifiedBy>專案教師</cp:lastModifiedBy>
  <cp:revision>3</cp:revision>
  <dcterms:created xsi:type="dcterms:W3CDTF">2006-08-16T00:00:00Z</dcterms:created>
  <dcterms:modified xsi:type="dcterms:W3CDTF">2024-12-25T06:11:27Z</dcterms:modified>
  <dc:identifier>DAGYMaBb4tA</dc:identifier>
</cp:coreProperties>
</file>